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sldIdLst>
    <p:sldId id="343" r:id="rId3"/>
    <p:sldId id="345" r:id="rId5"/>
    <p:sldId id="346" r:id="rId6"/>
    <p:sldId id="344" r:id="rId7"/>
    <p:sldId id="384" r:id="rId8"/>
    <p:sldId id="484" r:id="rId9"/>
    <p:sldId id="487" r:id="rId10"/>
    <p:sldId id="485" r:id="rId11"/>
    <p:sldId id="486" r:id="rId12"/>
    <p:sldId id="385" r:id="rId13"/>
    <p:sldId id="427" r:id="rId14"/>
    <p:sldId id="558" r:id="rId15"/>
    <p:sldId id="428" r:id="rId16"/>
    <p:sldId id="470" r:id="rId17"/>
    <p:sldId id="559" r:id="rId18"/>
    <p:sldId id="560" r:id="rId19"/>
    <p:sldId id="561" r:id="rId20"/>
    <p:sldId id="562" r:id="rId21"/>
    <p:sldId id="563" r:id="rId22"/>
    <p:sldId id="492" r:id="rId23"/>
    <p:sldId id="564" r:id="rId24"/>
    <p:sldId id="565" r:id="rId25"/>
    <p:sldId id="518" r:id="rId26"/>
    <p:sldId id="519" r:id="rId27"/>
    <p:sldId id="516" r:id="rId28"/>
    <p:sldId id="517" r:id="rId29"/>
    <p:sldId id="386" r:id="rId30"/>
    <p:sldId id="567" r:id="rId31"/>
    <p:sldId id="566" r:id="rId32"/>
    <p:sldId id="389" r:id="rId33"/>
    <p:sldId id="390" r:id="rId34"/>
    <p:sldId id="391" r:id="rId35"/>
    <p:sldId id="544" r:id="rId36"/>
    <p:sldId id="547" r:id="rId37"/>
    <p:sldId id="548" r:id="rId38"/>
    <p:sldId id="392" r:id="rId39"/>
    <p:sldId id="551" r:id="rId40"/>
    <p:sldId id="553" r:id="rId41"/>
    <p:sldId id="472" r:id="rId42"/>
    <p:sldId id="473" r:id="rId43"/>
    <p:sldId id="474" r:id="rId44"/>
    <p:sldId id="495" r:id="rId45"/>
    <p:sldId id="494" r:id="rId46"/>
    <p:sldId id="476" r:id="rId47"/>
    <p:sldId id="477" r:id="rId48"/>
    <p:sldId id="478" r:id="rId49"/>
    <p:sldId id="488" r:id="rId50"/>
    <p:sldId id="489" r:id="rId51"/>
    <p:sldId id="490" r:id="rId52"/>
    <p:sldId id="491" r:id="rId53"/>
    <p:sldId id="568" r:id="rId54"/>
    <p:sldId id="569" r:id="rId55"/>
    <p:sldId id="570" r:id="rId56"/>
    <p:sldId id="352" r:id="rId5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3D7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6" autoAdjust="0"/>
    <p:restoredTop sz="88225" autoAdjust="0"/>
  </p:normalViewPr>
  <p:slideViewPr>
    <p:cSldViewPr snapToGrid="0">
      <p:cViewPr varScale="1">
        <p:scale>
          <a:sx n="72" d="100"/>
          <a:sy n="72" d="100"/>
        </p:scale>
        <p:origin x="946" y="48"/>
      </p:cViewPr>
      <p:guideLst>
        <p:guide orient="horz" pos="2160"/>
        <p:guide pos="3825"/>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Tx/>
              <a:buNone/>
              <a:defRPr sz="1200" noProof="1">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Tx/>
              <a:buNone/>
              <a:defRPr sz="1200" noProof="1">
                <a:latin typeface="+mn-lt"/>
                <a:ea typeface="+mn-ea"/>
              </a:defRPr>
            </a:lvl1pPr>
          </a:lstStyle>
          <a:p>
            <a:pPr>
              <a:defRPr/>
            </a:pPr>
            <a:fld id="{B2D5998A-F79C-4A4F-A668-26E6E8B257D6}" type="datetimeFigureOut">
              <a:rPr lang="zh-CN" altLang="en-US"/>
            </a:fld>
            <a:endParaRPr lang="zh-CN" altLang="en-US"/>
          </a:p>
        </p:txBody>
      </p:sp>
      <p:sp>
        <p:nvSpPr>
          <p:cNvPr id="13316"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14341" name="备注占位符 4"/>
          <p:cNvSpPr>
            <a:spLocks noGrp="1" noChangeArrowheads="1"/>
          </p:cNvSpPr>
          <p:nvPr>
            <p:ph type="body" sz="quarter" idx="9"/>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buFontTx/>
              <a:buNone/>
              <a:defRPr sz="1200" noProof="1">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pPr>
              <a:defRPr/>
            </a:pPr>
            <a:fld id="{46A25F91-1316-42D2-95C6-F77D3ACE712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4" Type="http://schemas.openxmlformats.org/officeDocument/2006/relationships/hyperlink" Target="https://baike.baidu.com/item/%E7%BA%BF%E7%A8%8B" TargetMode="External"/><Relationship Id="rId3" Type="http://schemas.openxmlformats.org/officeDocument/2006/relationships/hyperlink" Target="https://baike.baidu.com/item/%E5%8A%A8%E6%80%81%E5%88%86%E9%85%8D"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4" Type="http://schemas.openxmlformats.org/officeDocument/2006/relationships/hyperlink" Target="https://baike.baidu.com/item/FTP/13839" TargetMode="External"/><Relationship Id="rId3" Type="http://schemas.openxmlformats.org/officeDocument/2006/relationships/hyperlink" Target="https://baike.baidu.com/item/%E5%B0%8F%E6%9C%8D%E5%8A%A1%E7%A8%8B%E5%BA%8F/4148836"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ln>
            <a:miter lim="800000"/>
          </a:ln>
        </p:spPr>
      </p:sp>
      <p:sp>
        <p:nvSpPr>
          <p:cNvPr id="15363" name="备注占位符 2"/>
          <p:cNvSpPr>
            <a:spLocks noGrp="1" noChangeArrowheads="1"/>
          </p:cNvSpPr>
          <p:nvPr>
            <p:ph type="body" idx="4294967295"/>
          </p:nvPr>
        </p:nvSpPr>
        <p:spPr/>
        <p:txBody>
          <a:bodyPr/>
          <a:lstStyle/>
          <a:p>
            <a:pPr eaLnBrk="1" hangingPunct="1"/>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A0B7D1BE-5466-4E96-95B2-78260787240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ln>
            <a:miter lim="800000"/>
          </a:ln>
        </p:spPr>
      </p:sp>
      <p:sp>
        <p:nvSpPr>
          <p:cNvPr id="36867" name="备注占位符 2"/>
          <p:cNvSpPr>
            <a:spLocks noGrp="1" noChangeArrowheads="1"/>
          </p:cNvSpPr>
          <p:nvPr>
            <p:ph type="body" idx="4294967295"/>
          </p:nvPr>
        </p:nvSpPr>
        <p:spPr/>
        <p:txBody>
          <a:bodyPr/>
          <a:lstStyle/>
          <a:p>
            <a:pPr eaLnBrk="1" hangingPunct="1"/>
            <a:endParaRPr lang="zh-CN" altLang="en-US"/>
          </a:p>
        </p:txBody>
      </p:sp>
      <p:sp>
        <p:nvSpPr>
          <p:cNvPr id="368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975C13DD-033C-492A-B695-751F34CD2F5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idx="4294967295"/>
          </p:nvPr>
        </p:nvSpPr>
        <p:spPr>
          <a:ln>
            <a:miter lim="800000"/>
          </a:ln>
        </p:spPr>
      </p:sp>
      <p:sp>
        <p:nvSpPr>
          <p:cNvPr id="38915" name="备注占位符 2"/>
          <p:cNvSpPr>
            <a:spLocks noGrp="1" noChangeArrowheads="1"/>
          </p:cNvSpPr>
          <p:nvPr>
            <p:ph type="body" idx="4294967295"/>
          </p:nvPr>
        </p:nvSpPr>
        <p:spPr/>
        <p:txBody>
          <a:bodyPr/>
          <a:lstStyle/>
          <a:p>
            <a:pPr eaLnBrk="1" hangingPunct="1"/>
            <a:endParaRPr lang="zh-CN" altLang="en-US"/>
          </a:p>
        </p:txBody>
      </p:sp>
      <p:sp>
        <p:nvSpPr>
          <p:cNvPr id="389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A0C4A947-32CC-4352-8E57-7A5CBB01C0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idx="4294967295"/>
          </p:nvPr>
        </p:nvSpPr>
        <p:spPr>
          <a:ln>
            <a:miter lim="800000"/>
          </a:ln>
        </p:spPr>
      </p:sp>
      <p:sp>
        <p:nvSpPr>
          <p:cNvPr id="4096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09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489D19E6-E2A7-49D2-BB94-F99F5364842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ChangeArrowheads="1" noTextEdit="1"/>
          </p:cNvSpPr>
          <p:nvPr>
            <p:ph type="sldImg" idx="4294967295"/>
          </p:nvPr>
        </p:nvSpPr>
        <p:spPr>
          <a:ln>
            <a:miter lim="800000"/>
          </a:ln>
        </p:spPr>
      </p:sp>
      <p:sp>
        <p:nvSpPr>
          <p:cNvPr id="4301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30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D5D92FF0-870D-464B-936C-ED6E302B7D6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a:ln>
            <a:miter lim="800000"/>
          </a:ln>
        </p:spPr>
      </p:sp>
      <p:sp>
        <p:nvSpPr>
          <p:cNvPr id="45059"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50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AEB7E6DE-FFAB-4845-8420-8CFD0DCE7FD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ChangeArrowheads="1" noTextEdit="1"/>
          </p:cNvSpPr>
          <p:nvPr>
            <p:ph type="sldImg" idx="4294967295"/>
          </p:nvPr>
        </p:nvSpPr>
        <p:spPr>
          <a:ln>
            <a:miter lim="800000"/>
          </a:ln>
        </p:spPr>
      </p:sp>
      <p:sp>
        <p:nvSpPr>
          <p:cNvPr id="47107"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71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43E19AD0-7D2D-47DE-83DC-B77A37794D0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a:ln>
            <a:miter lim="800000"/>
          </a:ln>
        </p:spPr>
      </p:sp>
      <p:sp>
        <p:nvSpPr>
          <p:cNvPr id="49155"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91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8C583FAA-7E16-460F-B2E5-F95E9BE403B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6A25F91-1316-42D2-95C6-F77D3ACE71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idx="4294967295"/>
          </p:nvPr>
        </p:nvSpPr>
        <p:spPr>
          <a:ln>
            <a:miter lim="800000"/>
          </a:ln>
        </p:spPr>
      </p:sp>
      <p:sp>
        <p:nvSpPr>
          <p:cNvPr id="56323" name="备注占位符 2"/>
          <p:cNvSpPr>
            <a:spLocks noGrp="1" noChangeArrowheads="1"/>
          </p:cNvSpPr>
          <p:nvPr>
            <p:ph type="body" idx="4294967295"/>
          </p:nvPr>
        </p:nvSpPr>
        <p:spPr/>
        <p:txBody>
          <a:bodyPr/>
          <a:lstStyle/>
          <a:p>
            <a:endParaRPr lang="zh-CN" altLang="en-US"/>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2E12F6C0-1EE1-404E-8657-427BC566070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ln>
            <a:miter lim="800000"/>
          </a:ln>
        </p:spPr>
      </p:sp>
      <p:sp>
        <p:nvSpPr>
          <p:cNvPr id="58371" name="备注占位符 2"/>
          <p:cNvSpPr>
            <a:spLocks noGrp="1" noChangeArrowheads="1"/>
          </p:cNvSpPr>
          <p:nvPr>
            <p:ph type="body" idx="4294967295"/>
          </p:nvPr>
        </p:nvSpPr>
        <p:spPr/>
        <p:txBody>
          <a:bodyPr/>
          <a:lstStyle/>
          <a:p>
            <a:pPr eaLnBrk="1" hangingPunct="1"/>
            <a:endParaRPr lang="zh-CN" altLang="en-US"/>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8005BD97-D079-40E7-A6D1-41FB7AD1B09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ln>
            <a:miter lim="800000"/>
          </a:ln>
        </p:spPr>
      </p:sp>
      <p:sp>
        <p:nvSpPr>
          <p:cNvPr id="17411" name="备注占位符 2"/>
          <p:cNvSpPr>
            <a:spLocks noGrp="1" noChangeArrowheads="1"/>
          </p:cNvSpPr>
          <p:nvPr>
            <p:ph type="body" idx="4294967295"/>
          </p:nvPr>
        </p:nvSpPr>
        <p:spPr/>
        <p:txBody>
          <a:bodyPr/>
          <a:lstStyle/>
          <a:p>
            <a:pPr eaLnBrk="1" hangingPunct="1"/>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578C8DD2-189C-45BE-A27B-1084D19DEC2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idx="4294967295"/>
          </p:nvPr>
        </p:nvSpPr>
        <p:spPr>
          <a:ln>
            <a:miter lim="800000"/>
          </a:ln>
        </p:spPr>
      </p:sp>
      <p:sp>
        <p:nvSpPr>
          <p:cNvPr id="56323" name="备注占位符 2"/>
          <p:cNvSpPr>
            <a:spLocks noGrp="1" noChangeArrowheads="1"/>
          </p:cNvSpPr>
          <p:nvPr>
            <p:ph type="body" idx="4294967295"/>
          </p:nvPr>
        </p:nvSpPr>
        <p:spPr/>
        <p:txBody>
          <a:bodyPr/>
          <a:lstStyle/>
          <a:p>
            <a:endParaRPr lang="zh-CN" altLang="en-US"/>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2E12F6C0-1EE1-404E-8657-427BC566070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ln>
            <a:miter lim="800000"/>
          </a:ln>
        </p:spPr>
      </p:sp>
      <p:sp>
        <p:nvSpPr>
          <p:cNvPr id="58371" name="备注占位符 2"/>
          <p:cNvSpPr>
            <a:spLocks noGrp="1" noChangeArrowheads="1"/>
          </p:cNvSpPr>
          <p:nvPr>
            <p:ph type="body" idx="4294967295"/>
          </p:nvPr>
        </p:nvSpPr>
        <p:spPr/>
        <p:txBody>
          <a:bodyPr/>
          <a:lstStyle/>
          <a:p>
            <a:pPr eaLnBrk="1" hangingPunct="1"/>
            <a:endParaRPr lang="zh-CN" altLang="en-US"/>
          </a:p>
        </p:txBody>
      </p:sp>
      <p:sp>
        <p:nvSpPr>
          <p:cNvPr id="58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8005BD97-D079-40E7-A6D1-41FB7AD1B09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ChangeArrowheads="1" noTextEdit="1"/>
          </p:cNvSpPr>
          <p:nvPr>
            <p:ph type="sldImg" idx="4294967295"/>
          </p:nvPr>
        </p:nvSpPr>
        <p:spPr>
          <a:ln>
            <a:miter lim="800000"/>
          </a:ln>
        </p:spPr>
      </p:sp>
      <p:sp>
        <p:nvSpPr>
          <p:cNvPr id="60419" name="备注占位符 2"/>
          <p:cNvSpPr>
            <a:spLocks noGrp="1" noChangeArrowheads="1"/>
          </p:cNvSpPr>
          <p:nvPr>
            <p:ph type="body" idx="4294967295"/>
          </p:nvPr>
        </p:nvSpPr>
        <p:spPr/>
        <p:txBody>
          <a:bodyPr/>
          <a:lstStyle/>
          <a:p>
            <a:r>
              <a:rPr lang="en-US" altLang="zh-CN" b="1">
                <a:solidFill>
                  <a:srgbClr val="333333"/>
                </a:solidFill>
                <a:latin typeface="Arial" panose="020B0604020202020204" pitchFamily="34" charset="0"/>
              </a:rPr>
              <a:t>JProfiler</a:t>
            </a:r>
            <a:r>
              <a:rPr lang="en-US" altLang="zh-CN" baseline="30000">
                <a:solidFill>
                  <a:srgbClr val="3366CC"/>
                </a:solidFill>
                <a:latin typeface="Arial" panose="020B0604020202020204" pitchFamily="34" charset="0"/>
              </a:rPr>
              <a:t> [1]</a:t>
            </a:r>
            <a:r>
              <a:rPr lang="en-US" altLang="zh-CN">
                <a:solidFill>
                  <a:srgbClr val="136EC2"/>
                </a:solidFill>
                <a:latin typeface="Arial" panose="020B0604020202020204" pitchFamily="34" charset="0"/>
              </a:rPr>
              <a:t> </a:t>
            </a:r>
            <a:r>
              <a:rPr lang="en-US" altLang="zh-CN">
                <a:solidFill>
                  <a:srgbClr val="333333"/>
                </a:solidFill>
                <a:latin typeface="Arial" panose="020B0604020202020204" pitchFamily="34" charset="0"/>
              </a:rPr>
              <a:t> </a:t>
            </a:r>
            <a:r>
              <a:rPr lang="zh-CN" altLang="en-US">
                <a:solidFill>
                  <a:srgbClr val="333333"/>
                </a:solidFill>
                <a:latin typeface="Arial" panose="020B0604020202020204" pitchFamily="34" charset="0"/>
              </a:rPr>
              <a:t>是一个商业授权的</a:t>
            </a:r>
            <a:r>
              <a:rPr lang="en-US" altLang="zh-CN">
                <a:solidFill>
                  <a:srgbClr val="333333"/>
                </a:solidFill>
                <a:latin typeface="Arial" panose="020B0604020202020204" pitchFamily="34" charset="0"/>
              </a:rPr>
              <a:t>Java</a:t>
            </a:r>
            <a:r>
              <a:rPr lang="zh-CN" altLang="en-US">
                <a:solidFill>
                  <a:srgbClr val="333333"/>
                </a:solidFill>
                <a:latin typeface="Arial" panose="020B0604020202020204" pitchFamily="34" charset="0"/>
              </a:rPr>
              <a:t>剖析工具</a:t>
            </a:r>
            <a:endParaRPr lang="en-US" altLang="zh-CN">
              <a:solidFill>
                <a:srgbClr val="333333"/>
              </a:solidFill>
              <a:latin typeface="Arial" panose="020B0604020202020204" pitchFamily="34" charset="0"/>
            </a:endParaRPr>
          </a:p>
          <a:p>
            <a:r>
              <a:rPr lang="zh-CN" altLang="en-US">
                <a:solidFill>
                  <a:srgbClr val="333333"/>
                </a:solidFill>
                <a:latin typeface="Arial" panose="020B0604020202020204" pitchFamily="34" charset="0"/>
              </a:rPr>
              <a:t>它允许两个内存剖面评估内存使用情况和</a:t>
            </a:r>
            <a:r>
              <a:rPr lang="zh-CN" altLang="en-US">
                <a:solidFill>
                  <a:srgbClr val="136EC2"/>
                </a:solidFill>
                <a:latin typeface="Arial" panose="020B0604020202020204" pitchFamily="34" charset="0"/>
                <a:hlinkClick r:id="rId3"/>
              </a:rPr>
              <a:t>动态分配</a:t>
            </a:r>
            <a:r>
              <a:rPr lang="zh-CN" altLang="en-US">
                <a:solidFill>
                  <a:srgbClr val="333333"/>
                </a:solidFill>
                <a:latin typeface="Arial" panose="020B0604020202020204" pitchFamily="34" charset="0"/>
              </a:rPr>
              <a:t>泄漏和</a:t>
            </a:r>
            <a:r>
              <a:rPr lang="en-US" altLang="zh-CN">
                <a:solidFill>
                  <a:srgbClr val="333333"/>
                </a:solidFill>
                <a:latin typeface="Arial" panose="020B0604020202020204" pitchFamily="34" charset="0"/>
              </a:rPr>
              <a:t>CPU</a:t>
            </a:r>
            <a:r>
              <a:rPr lang="zh-CN" altLang="en-US">
                <a:solidFill>
                  <a:srgbClr val="333333"/>
                </a:solidFill>
                <a:latin typeface="Arial" panose="020B0604020202020204" pitchFamily="34" charset="0"/>
              </a:rPr>
              <a:t>剖析，以评估</a:t>
            </a:r>
            <a:r>
              <a:rPr lang="zh-CN" altLang="en-US">
                <a:solidFill>
                  <a:srgbClr val="136EC2"/>
                </a:solidFill>
                <a:latin typeface="Arial" panose="020B0604020202020204" pitchFamily="34" charset="0"/>
                <a:hlinkClick r:id="rId4"/>
              </a:rPr>
              <a:t>线程</a:t>
            </a:r>
            <a:r>
              <a:rPr lang="zh-CN" altLang="en-US">
                <a:solidFill>
                  <a:srgbClr val="333333"/>
                </a:solidFill>
                <a:latin typeface="Arial" panose="020B0604020202020204" pitchFamily="34" charset="0"/>
              </a:rPr>
              <a:t>冲突。</a:t>
            </a:r>
            <a:endParaRPr lang="en-US" altLang="zh-CN">
              <a:solidFill>
                <a:srgbClr val="333333"/>
              </a:solidFill>
              <a:latin typeface="Arial" panose="020B0604020202020204" pitchFamily="34" charset="0"/>
            </a:endParaRPr>
          </a:p>
          <a:p>
            <a:r>
              <a:rPr lang="en-US" altLang="zh-CN">
                <a:solidFill>
                  <a:srgbClr val="333333"/>
                </a:solidFill>
                <a:latin typeface="Arial" panose="020B0604020202020204" pitchFamily="34" charset="0"/>
              </a:rPr>
              <a:t>JProfiler</a:t>
            </a:r>
            <a:r>
              <a:rPr lang="zh-CN" altLang="en-US">
                <a:solidFill>
                  <a:srgbClr val="333333"/>
                </a:solidFill>
                <a:latin typeface="Arial" panose="020B0604020202020204" pitchFamily="34" charset="0"/>
              </a:rPr>
              <a:t>直觉式的</a:t>
            </a:r>
            <a:r>
              <a:rPr lang="en-US" altLang="zh-CN">
                <a:solidFill>
                  <a:srgbClr val="333333"/>
                </a:solidFill>
                <a:latin typeface="Arial" panose="020B0604020202020204" pitchFamily="34" charset="0"/>
              </a:rPr>
              <a:t>GUI</a:t>
            </a:r>
            <a:r>
              <a:rPr lang="zh-CN" altLang="en-US">
                <a:solidFill>
                  <a:srgbClr val="333333"/>
                </a:solidFill>
                <a:latin typeface="Arial" panose="020B0604020202020204" pitchFamily="34" charset="0"/>
              </a:rPr>
              <a:t>让你可以找到性能瓶颈、抓出内存漏失、并解决执行绪的问题。</a:t>
            </a:r>
            <a:endParaRPr lang="zh-CN" altLang="en-US"/>
          </a:p>
        </p:txBody>
      </p:sp>
      <p:sp>
        <p:nvSpPr>
          <p:cNvPr id="60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DC1BB75B-3ADB-4AF0-9D3D-B16635FFB92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idx="4294967295"/>
          </p:nvPr>
        </p:nvSpPr>
        <p:spPr>
          <a:ln>
            <a:miter lim="800000"/>
          </a:ln>
        </p:spPr>
      </p:sp>
      <p:sp>
        <p:nvSpPr>
          <p:cNvPr id="62467" name="备注占位符 2"/>
          <p:cNvSpPr>
            <a:spLocks noGrp="1" noChangeArrowheads="1"/>
          </p:cNvSpPr>
          <p:nvPr>
            <p:ph type="body" idx="4294967295"/>
          </p:nvPr>
        </p:nvSpPr>
        <p:spPr/>
        <p:txBody>
          <a:bodyPr/>
          <a:lstStyle/>
          <a:p>
            <a:endParaRPr lang="zh-CN" altLang="en-US"/>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FAECDB95-37C9-4A02-9CA6-44A924B2C39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idx="4294967295"/>
          </p:nvPr>
        </p:nvSpPr>
        <p:spPr>
          <a:ln>
            <a:miter lim="800000"/>
          </a:ln>
        </p:spPr>
      </p:sp>
      <p:sp>
        <p:nvSpPr>
          <p:cNvPr id="69635" name="备注占位符 2"/>
          <p:cNvSpPr>
            <a:spLocks noGrp="1" noChangeArrowheads="1"/>
          </p:cNvSpPr>
          <p:nvPr>
            <p:ph type="body" idx="4294967295"/>
          </p:nvPr>
        </p:nvSpPr>
        <p:spPr/>
        <p:txBody>
          <a:bodyPr/>
          <a:lstStyle/>
          <a:p>
            <a:pPr eaLnBrk="1" hangingPunct="1"/>
            <a:endParaRPr lang="zh-CN" altLang="en-US"/>
          </a:p>
        </p:txBody>
      </p:sp>
      <p:sp>
        <p:nvSpPr>
          <p:cNvPr id="696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E5AF60F2-27AD-4405-9906-310195A9572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ln>
            <a:miter lim="800000"/>
          </a:ln>
        </p:spPr>
      </p:sp>
      <p:sp>
        <p:nvSpPr>
          <p:cNvPr id="71683" name="备注占位符 2"/>
          <p:cNvSpPr>
            <a:spLocks noGrp="1" noChangeArrowheads="1"/>
          </p:cNvSpPr>
          <p:nvPr>
            <p:ph type="body" idx="4294967295"/>
          </p:nvPr>
        </p:nvSpPr>
        <p:spPr/>
        <p:txBody>
          <a:bodyPr/>
          <a:lstStyle/>
          <a:p>
            <a:pPr eaLnBrk="1" hangingPunct="1"/>
            <a:endParaRPr lang="zh-CN" altLang="en-US"/>
          </a:p>
        </p:txBody>
      </p:sp>
      <p:sp>
        <p:nvSpPr>
          <p:cNvPr id="716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A6613CDE-657E-4680-A7A2-E2E1677D700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a:ln>
            <a:miter lim="800000"/>
          </a:ln>
        </p:spPr>
      </p:sp>
      <p:sp>
        <p:nvSpPr>
          <p:cNvPr id="73731" name="备注占位符 2"/>
          <p:cNvSpPr>
            <a:spLocks noGrp="1" noChangeArrowheads="1"/>
          </p:cNvSpPr>
          <p:nvPr>
            <p:ph type="body" idx="4294967295"/>
          </p:nvPr>
        </p:nvSpPr>
        <p:spPr/>
        <p:txBody>
          <a:bodyPr/>
          <a:lstStyle/>
          <a:p>
            <a:pPr eaLnBrk="1" hangingPunct="1"/>
            <a:endParaRPr lang="zh-CN" altLang="en-US"/>
          </a:p>
        </p:txBody>
      </p:sp>
      <p:sp>
        <p:nvSpPr>
          <p:cNvPr id="737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A4F916D4-9E07-4619-A4B7-0E778E7C2EC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ln>
            <a:miter lim="800000"/>
          </a:ln>
        </p:spPr>
      </p:sp>
      <p:sp>
        <p:nvSpPr>
          <p:cNvPr id="75779" name="备注占位符 2"/>
          <p:cNvSpPr>
            <a:spLocks noGrp="1" noChangeArrowheads="1"/>
          </p:cNvSpPr>
          <p:nvPr>
            <p:ph type="body" idx="4294967295"/>
          </p:nvPr>
        </p:nvSpPr>
        <p:spPr/>
        <p:txBody>
          <a:bodyPr/>
          <a:lstStyle/>
          <a:p>
            <a:pPr eaLnBrk="1" hangingPunct="1"/>
            <a:r>
              <a:rPr lang="en-US" altLang="zh-CN">
                <a:solidFill>
                  <a:srgbClr val="333333"/>
                </a:solidFill>
                <a:latin typeface="Arial" panose="020B0604020202020204" pitchFamily="34" charset="0"/>
              </a:rPr>
              <a:t>JMeter</a:t>
            </a:r>
            <a:r>
              <a:rPr lang="zh-CN" altLang="en-US">
                <a:solidFill>
                  <a:srgbClr val="333333"/>
                </a:solidFill>
                <a:latin typeface="Arial" panose="020B0604020202020204" pitchFamily="34" charset="0"/>
              </a:rPr>
              <a:t>是基于</a:t>
            </a:r>
            <a:r>
              <a:rPr lang="en-US" altLang="zh-CN">
                <a:solidFill>
                  <a:srgbClr val="333333"/>
                </a:solidFill>
                <a:latin typeface="Arial" panose="020B0604020202020204" pitchFamily="34" charset="0"/>
              </a:rPr>
              <a:t>Java</a:t>
            </a:r>
            <a:r>
              <a:rPr lang="zh-CN" altLang="en-US">
                <a:solidFill>
                  <a:srgbClr val="333333"/>
                </a:solidFill>
                <a:latin typeface="Arial" panose="020B0604020202020204" pitchFamily="34" charset="0"/>
              </a:rPr>
              <a:t>的压力测试工具。用于对软件做压力测试，它最初被设计用于</a:t>
            </a:r>
            <a:r>
              <a:rPr lang="en-US" altLang="zh-CN">
                <a:solidFill>
                  <a:srgbClr val="333333"/>
                </a:solidFill>
                <a:latin typeface="Arial" panose="020B0604020202020204" pitchFamily="34" charset="0"/>
              </a:rPr>
              <a:t>Web</a:t>
            </a:r>
            <a:r>
              <a:rPr lang="zh-CN" altLang="en-US">
                <a:solidFill>
                  <a:srgbClr val="333333"/>
                </a:solidFill>
                <a:latin typeface="Arial" panose="020B0604020202020204" pitchFamily="34" charset="0"/>
              </a:rPr>
              <a:t>应用测试，但后来扩展到其他测试领域，例如静态文件、</a:t>
            </a:r>
            <a:r>
              <a:rPr lang="en-US" altLang="zh-CN">
                <a:solidFill>
                  <a:srgbClr val="333333"/>
                </a:solidFill>
                <a:latin typeface="Arial" panose="020B0604020202020204" pitchFamily="34" charset="0"/>
              </a:rPr>
              <a:t>Java </a:t>
            </a:r>
            <a:r>
              <a:rPr lang="zh-CN" altLang="en-US">
                <a:solidFill>
                  <a:srgbClr val="136EC2"/>
                </a:solidFill>
                <a:latin typeface="Arial" panose="020B0604020202020204" pitchFamily="34" charset="0"/>
                <a:hlinkClick r:id="rId3"/>
              </a:rPr>
              <a:t>小服务程序</a:t>
            </a:r>
            <a:r>
              <a:rPr lang="zh-CN" altLang="en-US">
                <a:solidFill>
                  <a:srgbClr val="333333"/>
                </a:solidFill>
                <a:latin typeface="Arial" panose="020B0604020202020204" pitchFamily="34" charset="0"/>
              </a:rPr>
              <a:t>、</a:t>
            </a:r>
            <a:r>
              <a:rPr lang="en-US" altLang="zh-CN">
                <a:solidFill>
                  <a:srgbClr val="333333"/>
                </a:solidFill>
                <a:latin typeface="Arial" panose="020B0604020202020204" pitchFamily="34" charset="0"/>
              </a:rPr>
              <a:t>CGI </a:t>
            </a:r>
            <a:r>
              <a:rPr lang="zh-CN" altLang="en-US">
                <a:solidFill>
                  <a:srgbClr val="333333"/>
                </a:solidFill>
                <a:latin typeface="Arial" panose="020B0604020202020204" pitchFamily="34" charset="0"/>
              </a:rPr>
              <a:t>脚本、</a:t>
            </a:r>
            <a:r>
              <a:rPr lang="en-US" altLang="zh-CN">
                <a:solidFill>
                  <a:srgbClr val="333333"/>
                </a:solidFill>
                <a:latin typeface="Arial" panose="020B0604020202020204" pitchFamily="34" charset="0"/>
              </a:rPr>
              <a:t>Java </a:t>
            </a:r>
            <a:r>
              <a:rPr lang="zh-CN" altLang="en-US">
                <a:solidFill>
                  <a:srgbClr val="333333"/>
                </a:solidFill>
                <a:latin typeface="Arial" panose="020B0604020202020204" pitchFamily="34" charset="0"/>
              </a:rPr>
              <a:t>对象、数据库、</a:t>
            </a:r>
            <a:r>
              <a:rPr lang="en-US" altLang="zh-CN">
                <a:solidFill>
                  <a:srgbClr val="136EC2"/>
                </a:solidFill>
                <a:latin typeface="Arial" panose="020B0604020202020204" pitchFamily="34" charset="0"/>
                <a:hlinkClick r:id="rId4"/>
              </a:rPr>
              <a:t>FTP</a:t>
            </a:r>
            <a:r>
              <a:rPr lang="zh-CN" altLang="en-US">
                <a:solidFill>
                  <a:srgbClr val="333333"/>
                </a:solidFill>
                <a:latin typeface="Arial" panose="020B0604020202020204" pitchFamily="34" charset="0"/>
              </a:rPr>
              <a:t> 服务器， 等等</a:t>
            </a:r>
            <a:endParaRPr lang="zh-CN" altLang="en-US"/>
          </a:p>
        </p:txBody>
      </p:sp>
      <p:sp>
        <p:nvSpPr>
          <p:cNvPr id="757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B6800AE6-4CB3-477F-B80A-90660EC1DFB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idx="4294967295"/>
          </p:nvPr>
        </p:nvSpPr>
        <p:spPr>
          <a:ln>
            <a:miter lim="800000"/>
          </a:ln>
        </p:spPr>
      </p:sp>
      <p:sp>
        <p:nvSpPr>
          <p:cNvPr id="77827" name="备注占位符 2"/>
          <p:cNvSpPr>
            <a:spLocks noGrp="1" noChangeArrowheads="1"/>
          </p:cNvSpPr>
          <p:nvPr>
            <p:ph type="body" idx="4294967295"/>
          </p:nvPr>
        </p:nvSpPr>
        <p:spPr/>
        <p:txBody>
          <a:bodyPr/>
          <a:lstStyle/>
          <a:p>
            <a:pPr eaLnBrk="1" hangingPunct="1"/>
            <a:endParaRPr lang="zh-CN" altLang="en-US"/>
          </a:p>
        </p:txBody>
      </p:sp>
      <p:sp>
        <p:nvSpPr>
          <p:cNvPr id="778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68F8D36B-4F32-43D9-A477-AFC9744CF8B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idx="4294967295"/>
          </p:nvPr>
        </p:nvSpPr>
        <p:spPr>
          <a:ln>
            <a:miter lim="800000"/>
          </a:ln>
        </p:spPr>
      </p:sp>
      <p:sp>
        <p:nvSpPr>
          <p:cNvPr id="79875" name="备注占位符 2"/>
          <p:cNvSpPr>
            <a:spLocks noGrp="1" noChangeArrowheads="1"/>
          </p:cNvSpPr>
          <p:nvPr>
            <p:ph type="body" idx="4294967295"/>
          </p:nvPr>
        </p:nvSpPr>
        <p:spPr/>
        <p:txBody>
          <a:bodyPr/>
          <a:lstStyle/>
          <a:p>
            <a:pPr eaLnBrk="1" hangingPunct="1"/>
            <a:endParaRPr lang="zh-CN" altLang="en-US"/>
          </a:p>
        </p:txBody>
      </p:sp>
      <p:sp>
        <p:nvSpPr>
          <p:cNvPr id="798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78398326-799A-423A-B3CB-21F69DB72B8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ln>
            <a:miter lim="800000"/>
          </a:ln>
        </p:spPr>
      </p:sp>
      <p:sp>
        <p:nvSpPr>
          <p:cNvPr id="19459" name="备注占位符 2"/>
          <p:cNvSpPr>
            <a:spLocks noGrp="1" noChangeArrowheads="1"/>
          </p:cNvSpPr>
          <p:nvPr>
            <p:ph type="body" idx="4294967295"/>
          </p:nvPr>
        </p:nvSpPr>
        <p:spPr/>
        <p:txBody>
          <a:bodyPr/>
          <a:lstStyle/>
          <a:p>
            <a:pPr eaLnBrk="1" hangingPunct="1"/>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8D24CB48-3856-4305-BA08-F7A9FA7EA87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ChangeArrowheads="1" noTextEdit="1"/>
          </p:cNvSpPr>
          <p:nvPr>
            <p:ph type="sldImg" idx="4294967295"/>
          </p:nvPr>
        </p:nvSpPr>
        <p:spPr>
          <a:ln>
            <a:miter lim="800000"/>
          </a:ln>
        </p:spPr>
      </p:sp>
      <p:sp>
        <p:nvSpPr>
          <p:cNvPr id="81923" name="备注占位符 2"/>
          <p:cNvSpPr>
            <a:spLocks noGrp="1" noChangeArrowheads="1"/>
          </p:cNvSpPr>
          <p:nvPr>
            <p:ph type="body" idx="4294967295"/>
          </p:nvPr>
        </p:nvSpPr>
        <p:spPr/>
        <p:txBody>
          <a:bodyPr/>
          <a:lstStyle/>
          <a:p>
            <a:pPr eaLnBrk="1" hangingPunct="1"/>
            <a:endParaRPr lang="zh-CN" altLang="en-US"/>
          </a:p>
        </p:txBody>
      </p:sp>
      <p:sp>
        <p:nvSpPr>
          <p:cNvPr id="819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59E3A768-4FF4-482F-B14F-88B7181A58E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idx="4294967295"/>
          </p:nvPr>
        </p:nvSpPr>
        <p:spPr>
          <a:ln>
            <a:miter lim="800000"/>
          </a:ln>
        </p:spPr>
      </p:sp>
      <p:sp>
        <p:nvSpPr>
          <p:cNvPr id="83971" name="备注占位符 2"/>
          <p:cNvSpPr>
            <a:spLocks noGrp="1" noChangeArrowheads="1"/>
          </p:cNvSpPr>
          <p:nvPr>
            <p:ph type="body" idx="4294967295"/>
          </p:nvPr>
        </p:nvSpPr>
        <p:spPr/>
        <p:txBody>
          <a:bodyPr/>
          <a:lstStyle/>
          <a:p>
            <a:pPr eaLnBrk="1" hangingPunct="1"/>
            <a:endParaRPr lang="zh-CN" altLang="en-US"/>
          </a:p>
        </p:txBody>
      </p:sp>
      <p:sp>
        <p:nvSpPr>
          <p:cNvPr id="839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197B32CF-2967-4697-AFA5-3551851B674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idx="4294967295"/>
          </p:nvPr>
        </p:nvSpPr>
        <p:spPr>
          <a:ln>
            <a:miter lim="800000"/>
          </a:ln>
        </p:spPr>
      </p:sp>
      <p:sp>
        <p:nvSpPr>
          <p:cNvPr id="86019" name="备注占位符 2"/>
          <p:cNvSpPr>
            <a:spLocks noGrp="1" noChangeArrowheads="1"/>
          </p:cNvSpPr>
          <p:nvPr>
            <p:ph type="body" idx="4294967295"/>
          </p:nvPr>
        </p:nvSpPr>
        <p:spPr/>
        <p:txBody>
          <a:bodyPr/>
          <a:lstStyle/>
          <a:p>
            <a:pPr eaLnBrk="1" hangingPunct="1"/>
            <a:endParaRPr lang="zh-CN" altLang="en-US"/>
          </a:p>
        </p:txBody>
      </p:sp>
      <p:sp>
        <p:nvSpPr>
          <p:cNvPr id="860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2B972463-A11D-4DE3-A084-0A89CBE3DAF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idx="4294967295"/>
          </p:nvPr>
        </p:nvSpPr>
        <p:spPr>
          <a:ln>
            <a:miter lim="800000"/>
          </a:ln>
        </p:spPr>
      </p:sp>
      <p:sp>
        <p:nvSpPr>
          <p:cNvPr id="88067" name="备注占位符 2"/>
          <p:cNvSpPr>
            <a:spLocks noGrp="1" noChangeArrowheads="1"/>
          </p:cNvSpPr>
          <p:nvPr>
            <p:ph type="body" idx="4294967295"/>
          </p:nvPr>
        </p:nvSpPr>
        <p:spPr/>
        <p:txBody>
          <a:bodyPr/>
          <a:lstStyle/>
          <a:p>
            <a:pPr eaLnBrk="1" hangingPunct="1"/>
            <a:r>
              <a:rPr lang="en-US" altLang="zh-CN" b="1">
                <a:solidFill>
                  <a:srgbClr val="262626"/>
                </a:solidFill>
                <a:latin typeface="华光中等线_CNKI" pitchFamily="2" charset="-122"/>
                <a:ea typeface="华光中等线_CNKI" pitchFamily="2" charset="-122"/>
                <a:sym typeface="思源黑体旧字形 ExtraLight" pitchFamily="34" charset="-128"/>
              </a:rPr>
              <a:t>Selenium</a:t>
            </a:r>
            <a:r>
              <a:rPr lang="zh-CN" altLang="en-US" b="1">
                <a:solidFill>
                  <a:srgbClr val="262626"/>
                </a:solidFill>
                <a:latin typeface="华光中等线_CNKI" pitchFamily="2" charset="-122"/>
                <a:ea typeface="华光中等线_CNKI" pitchFamily="2" charset="-122"/>
                <a:sym typeface="思源黑体旧字形 ExtraLight" pitchFamily="34" charset="-128"/>
              </a:rPr>
              <a:t>：</a:t>
            </a:r>
            <a:r>
              <a:rPr lang="zh-CN" altLang="en-US"/>
              <a:t>这个工具的主要功能包括：测试与浏览器的兼容性</a:t>
            </a:r>
            <a:r>
              <a:rPr lang="en-US" altLang="zh-CN"/>
              <a:t>——</a:t>
            </a:r>
            <a:r>
              <a:rPr lang="zh-CN" altLang="en-US"/>
              <a:t>测试你的应用程序看是否能够很好得工作在不同浏览器和操作系统之上。测试系统功能</a:t>
            </a:r>
            <a:r>
              <a:rPr lang="en-US" altLang="zh-CN"/>
              <a:t>——</a:t>
            </a:r>
            <a:r>
              <a:rPr lang="zh-CN" altLang="en-US"/>
              <a:t>创建回归测试检验软件功能和用户需求。</a:t>
            </a:r>
            <a:endParaRPr lang="en-US" altLang="zh-CN"/>
          </a:p>
          <a:p>
            <a:pPr eaLnBrk="1" hangingPunct="1"/>
            <a:r>
              <a:rPr lang="en-US" altLang="zh-CN" b="1">
                <a:solidFill>
                  <a:srgbClr val="262626"/>
                </a:solidFill>
                <a:latin typeface="华光中等线_CNKI" pitchFamily="2" charset="-122"/>
                <a:ea typeface="华光中等线_CNKI" pitchFamily="2" charset="-122"/>
                <a:sym typeface="思源黑体旧字形 ExtraLight" pitchFamily="34" charset="-128"/>
              </a:rPr>
              <a:t>QTP</a:t>
            </a:r>
            <a:r>
              <a:rPr lang="zh-CN" altLang="en-US" b="1">
                <a:solidFill>
                  <a:srgbClr val="262626"/>
                </a:solidFill>
                <a:latin typeface="华光中等线_CNKI" pitchFamily="2" charset="-122"/>
                <a:ea typeface="华光中等线_CNKI" pitchFamily="2" charset="-122"/>
                <a:sym typeface="思源黑体旧字形 ExtraLight" pitchFamily="34" charset="-128"/>
              </a:rPr>
              <a:t>：</a:t>
            </a:r>
            <a:r>
              <a:rPr lang="zh-CN" altLang="en-US">
                <a:solidFill>
                  <a:srgbClr val="4D4D4D"/>
                </a:solidFill>
                <a:latin typeface="-apple-system"/>
              </a:rPr>
              <a:t>采用关键字驱动的理念以简化测试用例的创建和维护。它让用户可以直接录制屏幕上的操作流程，自动生成功能测试或者回归测试用例。</a:t>
            </a:r>
            <a:endParaRPr lang="zh-CN" altLang="en-US"/>
          </a:p>
        </p:txBody>
      </p:sp>
      <p:sp>
        <p:nvSpPr>
          <p:cNvPr id="880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6FC0A48A-072D-4A91-BB70-C257CFF405E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ChangeArrowheads="1" noTextEdit="1"/>
          </p:cNvSpPr>
          <p:nvPr>
            <p:ph type="sldImg" idx="4294967295"/>
          </p:nvPr>
        </p:nvSpPr>
        <p:spPr>
          <a:ln>
            <a:miter lim="800000"/>
          </a:ln>
        </p:spPr>
      </p:sp>
      <p:sp>
        <p:nvSpPr>
          <p:cNvPr id="94211" name="备注占位符 2"/>
          <p:cNvSpPr>
            <a:spLocks noGrp="1" noChangeArrowheads="1"/>
          </p:cNvSpPr>
          <p:nvPr>
            <p:ph type="body" idx="4294967295"/>
          </p:nvPr>
        </p:nvSpPr>
        <p:spPr/>
        <p:txBody>
          <a:bodyPr/>
          <a:lstStyle/>
          <a:p>
            <a:pPr eaLnBrk="1" hangingPunct="1"/>
            <a:endParaRPr lang="zh-CN" altLang="en-US"/>
          </a:p>
        </p:txBody>
      </p:sp>
      <p:sp>
        <p:nvSpPr>
          <p:cNvPr id="942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E73CDCC0-C3CF-4867-B9C3-468B900579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ln>
            <a:miter lim="800000"/>
          </a:ln>
        </p:spPr>
      </p:sp>
      <p:sp>
        <p:nvSpPr>
          <p:cNvPr id="21507" name="备注占位符 2"/>
          <p:cNvSpPr>
            <a:spLocks noGrp="1" noChangeArrowheads="1"/>
          </p:cNvSpPr>
          <p:nvPr>
            <p:ph type="body" idx="4294967295"/>
          </p:nvPr>
        </p:nvSpPr>
        <p:spPr/>
        <p:txBody>
          <a:bodyPr/>
          <a:lstStyle/>
          <a:p>
            <a:pPr eaLnBrk="1" hangingPunct="1"/>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CCABCAAD-70B2-4014-89ED-271A5819B8C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ln>
            <a:miter lim="800000"/>
          </a:ln>
        </p:spPr>
      </p:sp>
      <p:sp>
        <p:nvSpPr>
          <p:cNvPr id="23555" name="备注占位符 2"/>
          <p:cNvSpPr>
            <a:spLocks noGrp="1" noChangeArrowheads="1"/>
          </p:cNvSpPr>
          <p:nvPr>
            <p:ph type="body" idx="4294967295"/>
          </p:nvPr>
        </p:nvSpPr>
        <p:spPr/>
        <p:txBody>
          <a:bodyPr/>
          <a:lstStyle/>
          <a:p>
            <a:pPr eaLnBrk="1" hangingPunct="1"/>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F2764ADE-9E65-47CF-91B5-E4ABCB52548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idx="4294967295"/>
          </p:nvPr>
        </p:nvSpPr>
        <p:spPr>
          <a:ln>
            <a:miter lim="800000"/>
          </a:ln>
        </p:spPr>
      </p:sp>
      <p:sp>
        <p:nvSpPr>
          <p:cNvPr id="28675" name="备注占位符 2"/>
          <p:cNvSpPr>
            <a:spLocks noGrp="1" noChangeArrowheads="1"/>
          </p:cNvSpPr>
          <p:nvPr>
            <p:ph type="body" idx="4294967295"/>
          </p:nvPr>
        </p:nvSpPr>
        <p:spPr/>
        <p:txBody>
          <a:bodyPr/>
          <a:lstStyle/>
          <a:p>
            <a:endParaRPr lang="zh-CN" altLang="en-US"/>
          </a:p>
        </p:txBody>
      </p:sp>
      <p:sp>
        <p:nvSpPr>
          <p:cNvPr id="286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6CC80C78-CB5C-44E6-BA64-6C49AD320AA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idx="4294967295"/>
          </p:nvPr>
        </p:nvSpPr>
        <p:spPr>
          <a:ln>
            <a:miter lim="800000"/>
          </a:ln>
        </p:spPr>
      </p:sp>
      <p:sp>
        <p:nvSpPr>
          <p:cNvPr id="30723" name="备注占位符 2"/>
          <p:cNvSpPr>
            <a:spLocks noGrp="1" noChangeArrowheads="1"/>
          </p:cNvSpPr>
          <p:nvPr>
            <p:ph type="body" idx="4294967295"/>
          </p:nvPr>
        </p:nvSpPr>
        <p:spPr/>
        <p:txBody>
          <a:bodyPr/>
          <a:lstStyle/>
          <a:p>
            <a:pPr eaLnBrk="1" hangingPunct="1"/>
            <a:endParaRPr lang="zh-CN" altLang="en-US"/>
          </a:p>
        </p:txBody>
      </p:sp>
      <p:sp>
        <p:nvSpPr>
          <p:cNvPr id="307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373DD797-6E67-4A0D-A2A7-F78FDA69B5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idx="4294967295"/>
          </p:nvPr>
        </p:nvSpPr>
        <p:spPr>
          <a:ln>
            <a:miter lim="800000"/>
          </a:ln>
        </p:spPr>
      </p:sp>
      <p:sp>
        <p:nvSpPr>
          <p:cNvPr id="32771" name="备注占位符 2"/>
          <p:cNvSpPr>
            <a:spLocks noGrp="1" noChangeArrowheads="1"/>
          </p:cNvSpPr>
          <p:nvPr>
            <p:ph type="body" idx="4294967295"/>
          </p:nvPr>
        </p:nvSpPr>
        <p:spPr/>
        <p:txBody>
          <a:bodyPr/>
          <a:lstStyle/>
          <a:p>
            <a:pPr eaLnBrk="1" hangingPunct="1"/>
            <a:r>
              <a:rPr lang="en-US" altLang="zh-CN">
                <a:solidFill>
                  <a:srgbClr val="333333"/>
                </a:solidFill>
                <a:latin typeface="Arial" panose="020B0604020202020204" pitchFamily="34" charset="0"/>
              </a:rPr>
              <a:t>JUnit</a:t>
            </a:r>
            <a:r>
              <a:rPr lang="zh-CN" altLang="en-US">
                <a:solidFill>
                  <a:srgbClr val="333333"/>
                </a:solidFill>
                <a:latin typeface="Arial" panose="020B0604020202020204" pitchFamily="34" charset="0"/>
              </a:rPr>
              <a:t>是一个</a:t>
            </a:r>
            <a:r>
              <a:rPr lang="en-US" altLang="zh-CN">
                <a:solidFill>
                  <a:srgbClr val="333333"/>
                </a:solidFill>
                <a:latin typeface="Arial" panose="020B0604020202020204" pitchFamily="34" charset="0"/>
              </a:rPr>
              <a:t>Java</a:t>
            </a:r>
            <a:r>
              <a:rPr lang="zh-CN" altLang="en-US">
                <a:solidFill>
                  <a:srgbClr val="333333"/>
                </a:solidFill>
                <a:latin typeface="Arial" panose="020B0604020202020204" pitchFamily="34" charset="0"/>
              </a:rPr>
              <a:t>语言的单元测试框架，</a:t>
            </a:r>
            <a:r>
              <a:rPr lang="en-US" altLang="zh-CN">
                <a:solidFill>
                  <a:srgbClr val="333333"/>
                </a:solidFill>
                <a:latin typeface="Arial" panose="020B0604020202020204" pitchFamily="34" charset="0"/>
              </a:rPr>
              <a:t>Junit</a:t>
            </a:r>
            <a:r>
              <a:rPr lang="zh-CN" altLang="en-US">
                <a:solidFill>
                  <a:srgbClr val="333333"/>
                </a:solidFill>
                <a:latin typeface="Arial" panose="020B0604020202020204" pitchFamily="34" charset="0"/>
              </a:rPr>
              <a:t>测试是程序员测试，即所谓白盒测试</a:t>
            </a:r>
            <a:endParaRPr lang="zh-CN" altLang="en-US"/>
          </a:p>
        </p:txBody>
      </p:sp>
      <p:sp>
        <p:nvSpPr>
          <p:cNvPr id="327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92534FF5-743A-417E-8C01-21EBC1A7309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ChangeArrowheads="1" noTextEdit="1"/>
          </p:cNvSpPr>
          <p:nvPr>
            <p:ph type="sldImg" idx="4294967295"/>
          </p:nvPr>
        </p:nvSpPr>
        <p:spPr>
          <a:ln>
            <a:miter lim="800000"/>
          </a:ln>
        </p:spPr>
      </p:sp>
      <p:sp>
        <p:nvSpPr>
          <p:cNvPr id="34819"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48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fld id="{2E8F12AD-43B2-425C-A187-2BFBD1A9AC2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697820"/>
            <a:ext cx="3603171" cy="592137"/>
          </a:xfrm>
          <a:prstGeom prst="rect">
            <a:avLst/>
          </a:prstGeom>
        </p:spPr>
        <p:txBody>
          <a:bodyPr anchor="b"/>
          <a:lstStyle>
            <a:lvl1pPr algn="ctr">
              <a:defRPr sz="3200"/>
            </a:lvl1pPr>
          </a:lstStyle>
          <a:p>
            <a:endParaRPr lang="zh-CN" altLang="en-US"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15570CFE-9664-4038-8722-57CC3A1E7953}" type="datetime1">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148A6E25-F8B5-4183-ADE2-A9CC270597AC}" type="slidenum">
              <a:rPr lang="zh-CN" altLang="en-US"/>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A30A11C7-64FB-411D-B416-789734317808}" type="datetime1">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1D0BA7E6-DDD2-4D7E-8499-C3972C2283E2}" type="slidenum">
              <a:rPr lang="zh-CN" altLang="en-US"/>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3519F277-DCFD-4D7D-8DEB-8131714FD44F}" type="datetime1">
              <a:rPr lang="zh-CN" altLang="en-US"/>
            </a:fld>
            <a:endParaRPr lang="zh-CN" alt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2674045F-57E9-46C1-B1A1-9885A88A2D35}" type="slidenum">
              <a:rPr lang="zh-CN" altLang="en-US"/>
            </a:fld>
            <a:endParaRPr lang="zh-CN" altLang="en-US"/>
          </a:p>
        </p:txBody>
      </p:sp>
    </p:spTree>
  </p:cSld>
  <p:clrMapOvr>
    <a:masterClrMapping/>
  </p:clrMapOvr>
  <p:transition spd="slow">
    <p:split orient="vert"/>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CA1A3A50-71A0-4C97-8F50-FE08EE08CE82}" type="datetime1">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0EE75239-41AF-4F86-B70E-646D38F0893E}" type="slidenum">
              <a:rPr lang="zh-CN" altLang="en-US"/>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660E9FA7-4FD1-4031-BCA3-5B9F2F2D52B0}" type="datetime1">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7F315F75-7AA2-4653-A0AD-1AA69ACA2F00}"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9695D042-0841-4A4F-9612-3FAD337DD6BD}" type="datetime1">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B152AE80-B65B-4254-87A4-C1AFA4D2DC61}" type="slidenum">
              <a:rPr lang="zh-CN" altLang="en-US"/>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p:cNvSpPr>
            <a:spLocks noChangeArrowheads="1"/>
          </p:cNvSpPr>
          <p:nvPr/>
        </p:nvSpPr>
        <p:spPr bwMode="auto">
          <a:xfrm>
            <a:off x="1658938" y="5713413"/>
            <a:ext cx="774700" cy="24765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100">
                <a:solidFill>
                  <a:srgbClr val="FFFFFF"/>
                </a:solidFill>
              </a:rPr>
              <a:t>PPT</a:t>
            </a:r>
            <a:r>
              <a:rPr lang="zh-CN" altLang="en-US" sz="100">
                <a:solidFill>
                  <a:srgbClr val="FFFFFF"/>
                </a:solidFill>
              </a:rPr>
              <a:t>模板下载：</a:t>
            </a:r>
            <a:r>
              <a:rPr lang="en-US" altLang="zh-CN" sz="100">
                <a:solidFill>
                  <a:srgbClr val="FFFFFF"/>
                </a:solidFill>
              </a:rPr>
              <a:t>www.1ppt.com/moban/     </a:t>
            </a:r>
            <a:r>
              <a:rPr lang="zh-CN" altLang="en-US" sz="100">
                <a:solidFill>
                  <a:srgbClr val="FFFFFF"/>
                </a:solidFill>
              </a:rPr>
              <a:t>行业</a:t>
            </a:r>
            <a:r>
              <a:rPr lang="en-US" altLang="zh-CN" sz="100">
                <a:solidFill>
                  <a:srgbClr val="FFFFFF"/>
                </a:solidFill>
              </a:rPr>
              <a:t>PPT</a:t>
            </a:r>
            <a:r>
              <a:rPr lang="zh-CN" altLang="en-US" sz="100">
                <a:solidFill>
                  <a:srgbClr val="FFFFFF"/>
                </a:solidFill>
              </a:rPr>
              <a:t>模板：</a:t>
            </a:r>
            <a:r>
              <a:rPr lang="en-US" altLang="zh-CN" sz="100">
                <a:solidFill>
                  <a:srgbClr val="FFFFFF"/>
                </a:solidFill>
              </a:rPr>
              <a:t>www.1ppt.com/hangye/ </a:t>
            </a:r>
            <a:endParaRPr lang="en-US" altLang="zh-CN" sz="100">
              <a:solidFill>
                <a:srgbClr val="FFFFFF"/>
              </a:solidFill>
            </a:endParaRPr>
          </a:p>
          <a:p>
            <a:pPr eaLnBrk="1" hangingPunct="1">
              <a:defRPr/>
            </a:pPr>
            <a:r>
              <a:rPr lang="zh-CN" altLang="en-US" sz="100">
                <a:solidFill>
                  <a:srgbClr val="FFFFFF"/>
                </a:solidFill>
              </a:rPr>
              <a:t>节日</a:t>
            </a:r>
            <a:r>
              <a:rPr lang="en-US" altLang="zh-CN" sz="100">
                <a:solidFill>
                  <a:srgbClr val="FFFFFF"/>
                </a:solidFill>
              </a:rPr>
              <a:t>PPT</a:t>
            </a:r>
            <a:r>
              <a:rPr lang="zh-CN" altLang="en-US" sz="100">
                <a:solidFill>
                  <a:srgbClr val="FFFFFF"/>
                </a:solidFill>
              </a:rPr>
              <a:t>模板：</a:t>
            </a:r>
            <a:r>
              <a:rPr lang="en-US" altLang="zh-CN" sz="100">
                <a:solidFill>
                  <a:srgbClr val="FFFFFF"/>
                </a:solidFill>
              </a:rPr>
              <a:t>www.1ppt.com/jieri/           PPT</a:t>
            </a:r>
            <a:r>
              <a:rPr lang="zh-CN" altLang="en-US" sz="100">
                <a:solidFill>
                  <a:srgbClr val="FFFFFF"/>
                </a:solidFill>
              </a:rPr>
              <a:t>素材下载：</a:t>
            </a:r>
            <a:r>
              <a:rPr lang="en-US" altLang="zh-CN" sz="100">
                <a:solidFill>
                  <a:srgbClr val="FFFFFF"/>
                </a:solidFill>
              </a:rPr>
              <a:t>www.1ppt.com/sucai/</a:t>
            </a:r>
            <a:endParaRPr lang="en-US" altLang="zh-CN" sz="100">
              <a:solidFill>
                <a:srgbClr val="FFFFFF"/>
              </a:solidFill>
            </a:endParaRPr>
          </a:p>
          <a:p>
            <a:pPr eaLnBrk="1" hangingPunct="1">
              <a:defRPr/>
            </a:pPr>
            <a:r>
              <a:rPr lang="en-US" altLang="zh-CN" sz="100">
                <a:solidFill>
                  <a:srgbClr val="FFFFFF"/>
                </a:solidFill>
              </a:rPr>
              <a:t>PPT</a:t>
            </a:r>
            <a:r>
              <a:rPr lang="zh-CN" altLang="en-US" sz="100">
                <a:solidFill>
                  <a:srgbClr val="FFFFFF"/>
                </a:solidFill>
              </a:rPr>
              <a:t>背景图片：</a:t>
            </a:r>
            <a:r>
              <a:rPr lang="en-US" altLang="zh-CN" sz="100">
                <a:solidFill>
                  <a:srgbClr val="FFFFFF"/>
                </a:solidFill>
              </a:rPr>
              <a:t>www.1ppt.com/beijing/      PPT</a:t>
            </a:r>
            <a:r>
              <a:rPr lang="zh-CN" altLang="en-US" sz="100">
                <a:solidFill>
                  <a:srgbClr val="FFFFFF"/>
                </a:solidFill>
              </a:rPr>
              <a:t>图表下载：</a:t>
            </a:r>
            <a:r>
              <a:rPr lang="en-US" altLang="zh-CN" sz="100">
                <a:solidFill>
                  <a:srgbClr val="FFFFFF"/>
                </a:solidFill>
              </a:rPr>
              <a:t>www.1ppt.com/tubiao/      </a:t>
            </a:r>
            <a:endParaRPr lang="en-US" altLang="zh-CN" sz="100">
              <a:solidFill>
                <a:srgbClr val="FFFFFF"/>
              </a:solidFill>
            </a:endParaRPr>
          </a:p>
          <a:p>
            <a:pPr eaLnBrk="1" hangingPunct="1">
              <a:defRPr/>
            </a:pPr>
            <a:r>
              <a:rPr lang="zh-CN" altLang="en-US" sz="100">
                <a:solidFill>
                  <a:srgbClr val="FFFFFF"/>
                </a:solidFill>
              </a:rPr>
              <a:t>优秀</a:t>
            </a:r>
            <a:r>
              <a:rPr lang="en-US" altLang="zh-CN" sz="100">
                <a:solidFill>
                  <a:srgbClr val="FFFFFF"/>
                </a:solidFill>
              </a:rPr>
              <a:t>PPT</a:t>
            </a:r>
            <a:r>
              <a:rPr lang="zh-CN" altLang="en-US" sz="100">
                <a:solidFill>
                  <a:srgbClr val="FFFFFF"/>
                </a:solidFill>
              </a:rPr>
              <a:t>下载：</a:t>
            </a:r>
            <a:r>
              <a:rPr lang="en-US" altLang="zh-CN" sz="100">
                <a:solidFill>
                  <a:srgbClr val="FFFFFF"/>
                </a:solidFill>
              </a:rPr>
              <a:t>www.1ppt.com/xiazai/        PPT</a:t>
            </a:r>
            <a:r>
              <a:rPr lang="zh-CN" altLang="en-US" sz="100">
                <a:solidFill>
                  <a:srgbClr val="FFFFFF"/>
                </a:solidFill>
              </a:rPr>
              <a:t>教程： </a:t>
            </a:r>
            <a:r>
              <a:rPr lang="en-US" altLang="zh-CN" sz="100">
                <a:solidFill>
                  <a:srgbClr val="FFFFFF"/>
                </a:solidFill>
              </a:rPr>
              <a:t>www.1ppt.com/powerpoint/      </a:t>
            </a:r>
            <a:endParaRPr lang="en-US" altLang="zh-CN" sz="100">
              <a:solidFill>
                <a:srgbClr val="FFFFFF"/>
              </a:solidFill>
            </a:endParaRPr>
          </a:p>
          <a:p>
            <a:pPr eaLnBrk="1" hangingPunct="1">
              <a:defRPr/>
            </a:pPr>
            <a:r>
              <a:rPr lang="en-US" altLang="zh-CN" sz="100">
                <a:solidFill>
                  <a:srgbClr val="FFFFFF"/>
                </a:solidFill>
              </a:rPr>
              <a:t>Word</a:t>
            </a:r>
            <a:r>
              <a:rPr lang="zh-CN" altLang="en-US" sz="100">
                <a:solidFill>
                  <a:srgbClr val="FFFFFF"/>
                </a:solidFill>
              </a:rPr>
              <a:t>教程： </a:t>
            </a:r>
            <a:r>
              <a:rPr lang="en-US" altLang="zh-CN" sz="100">
                <a:solidFill>
                  <a:srgbClr val="FFFFFF"/>
                </a:solidFill>
              </a:rPr>
              <a:t>www.1ppt.com/word/              Excel</a:t>
            </a:r>
            <a:r>
              <a:rPr lang="zh-CN" altLang="en-US" sz="100">
                <a:solidFill>
                  <a:srgbClr val="FFFFFF"/>
                </a:solidFill>
              </a:rPr>
              <a:t>教程：</a:t>
            </a:r>
            <a:r>
              <a:rPr lang="en-US" altLang="zh-CN" sz="100">
                <a:solidFill>
                  <a:srgbClr val="FFFFFF"/>
                </a:solidFill>
              </a:rPr>
              <a:t>www.1ppt.com/excel/  </a:t>
            </a:r>
            <a:endParaRPr lang="en-US" altLang="zh-CN" sz="100">
              <a:solidFill>
                <a:srgbClr val="FFFFFF"/>
              </a:solidFill>
            </a:endParaRPr>
          </a:p>
          <a:p>
            <a:pPr eaLnBrk="1" hangingPunct="1">
              <a:defRPr/>
            </a:pPr>
            <a:r>
              <a:rPr lang="zh-CN" altLang="en-US" sz="100">
                <a:solidFill>
                  <a:srgbClr val="FFFFFF"/>
                </a:solidFill>
              </a:rPr>
              <a:t>资料下载：</a:t>
            </a:r>
            <a:r>
              <a:rPr lang="en-US" altLang="zh-CN" sz="100">
                <a:solidFill>
                  <a:srgbClr val="FFFFFF"/>
                </a:solidFill>
              </a:rPr>
              <a:t>www.1ppt.com/ziliao/                PPT</a:t>
            </a:r>
            <a:r>
              <a:rPr lang="zh-CN" altLang="en-US" sz="100">
                <a:solidFill>
                  <a:srgbClr val="FFFFFF"/>
                </a:solidFill>
              </a:rPr>
              <a:t>课件下载：</a:t>
            </a:r>
            <a:r>
              <a:rPr lang="en-US" altLang="zh-CN" sz="100">
                <a:solidFill>
                  <a:srgbClr val="FFFFFF"/>
                </a:solidFill>
              </a:rPr>
              <a:t>www.1ppt.com/kejian/ </a:t>
            </a:r>
            <a:endParaRPr lang="en-US" altLang="zh-CN" sz="100">
              <a:solidFill>
                <a:srgbClr val="FFFFFF"/>
              </a:solidFill>
            </a:endParaRPr>
          </a:p>
          <a:p>
            <a:pPr eaLnBrk="1" hangingPunct="1">
              <a:defRPr/>
            </a:pPr>
            <a:r>
              <a:rPr lang="zh-CN" altLang="en-US" sz="100">
                <a:solidFill>
                  <a:srgbClr val="FFFFFF"/>
                </a:solidFill>
              </a:rPr>
              <a:t>范文下载：</a:t>
            </a:r>
            <a:r>
              <a:rPr lang="en-US" altLang="zh-CN" sz="100">
                <a:solidFill>
                  <a:srgbClr val="FFFFFF"/>
                </a:solidFill>
              </a:rPr>
              <a:t>www.1ppt.com/fanwen/             </a:t>
            </a:r>
            <a:r>
              <a:rPr lang="zh-CN" altLang="en-US" sz="100">
                <a:solidFill>
                  <a:srgbClr val="FFFFFF"/>
                </a:solidFill>
              </a:rPr>
              <a:t>试卷下载：</a:t>
            </a:r>
            <a:r>
              <a:rPr lang="en-US" altLang="zh-CN" sz="100">
                <a:solidFill>
                  <a:srgbClr val="FFFFFF"/>
                </a:solidFill>
              </a:rPr>
              <a:t>www.1ppt.com/shiti/  </a:t>
            </a:r>
            <a:endParaRPr lang="en-US" altLang="zh-CN" sz="100">
              <a:solidFill>
                <a:srgbClr val="FFFFFF"/>
              </a:solidFill>
            </a:endParaRPr>
          </a:p>
          <a:p>
            <a:pPr eaLnBrk="1" hangingPunct="1">
              <a:defRPr/>
            </a:pPr>
            <a:r>
              <a:rPr lang="zh-CN" altLang="en-US" sz="100">
                <a:solidFill>
                  <a:srgbClr val="FFFFFF"/>
                </a:solidFill>
              </a:rPr>
              <a:t>教案下载：</a:t>
            </a:r>
            <a:r>
              <a:rPr lang="en-US" altLang="zh-CN" sz="100">
                <a:solidFill>
                  <a:srgbClr val="FFFFFF"/>
                </a:solidFill>
              </a:rPr>
              <a:t>www.1ppt.com/jiaoan/        </a:t>
            </a:r>
            <a:endParaRPr lang="en-US" altLang="zh-CN" sz="100">
              <a:solidFill>
                <a:srgbClr val="FFFFFF"/>
              </a:solidFill>
            </a:endParaRPr>
          </a:p>
          <a:p>
            <a:pPr eaLnBrk="1" hangingPunct="1">
              <a:defRPr/>
            </a:pPr>
            <a:r>
              <a:rPr lang="zh-CN" altLang="en-US" sz="100">
                <a:solidFill>
                  <a:srgbClr val="FFFFFF"/>
                </a:solidFill>
              </a:rPr>
              <a:t>字体下载：</a:t>
            </a:r>
            <a:r>
              <a:rPr lang="en-US" altLang="zh-CN" sz="100">
                <a:solidFill>
                  <a:srgbClr val="FFFFFF"/>
                </a:solidFill>
              </a:rPr>
              <a:t>www.1ppt.com/ziti/</a:t>
            </a:r>
            <a:endParaRPr lang="en-US" altLang="zh-CN" sz="100">
              <a:solidFill>
                <a:srgbClr val="FFFFFF"/>
              </a:solidFill>
            </a:endParaRPr>
          </a:p>
          <a:p>
            <a:pPr eaLnBrk="1" hangingPunct="1">
              <a:defRPr/>
            </a:pPr>
            <a:r>
              <a:rPr lang="en-US" altLang="zh-CN" sz="100">
                <a:solidFill>
                  <a:srgbClr val="FFFFFF"/>
                </a:solidFill>
              </a:rPr>
              <a:t> </a:t>
            </a:r>
            <a:endParaRPr lang="zh-CN" altLang="en-US" sz="100">
              <a:solidFill>
                <a:srgbClr val="FFFFFF"/>
              </a:solidFill>
            </a:endParaRPr>
          </a:p>
        </p:txBody>
      </p:sp>
      <p:sp>
        <p:nvSpPr>
          <p:cNvPr id="2" name="标题 1"/>
          <p:cNvSpPr>
            <a:spLocks noGrp="1"/>
          </p:cNvSpPr>
          <p:nvPr>
            <p:ph type="title"/>
          </p:nvPr>
        </p:nvSpPr>
        <p:spPr>
          <a:xfrm>
            <a:off x="839788" y="365125"/>
            <a:ext cx="10515600" cy="1325563"/>
          </a:xfrm>
          <a:prstGeom prst="rect">
            <a:avLst/>
          </a:prstGeo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日期占位符 6"/>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13D5BA87-C95A-4CF3-9DAB-3BE1F70BF7C9}" type="datetime1">
              <a:rPr lang="zh-CN" altLang="en-US"/>
            </a:fld>
            <a:endParaRPr lang="zh-CN" altLang="en-US"/>
          </a:p>
        </p:txBody>
      </p:sp>
      <p:sp>
        <p:nvSpPr>
          <p:cNvPr id="9" name="页脚占位符 7"/>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10" name="灯片编号占位符 8"/>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F72C19FA-A5E3-4287-82D4-E1987D070ECC}" type="slidenum">
              <a:rPr lang="zh-CN" altLang="en-US"/>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57D5D805-AD1A-413D-A8A4-0B9F264272B2}" type="datetime1">
              <a:rPr lang="zh-CN" altLang="en-US"/>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6387E7A3-FD94-4AA2-92D5-DD653AD465BD}" type="slidenum">
              <a:rPr lang="zh-CN" altLang="en-US"/>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C4106E2D-493A-430C-8033-D7D1FF0B9BCE}" type="datetime1">
              <a:rPr lang="zh-CN" altLang="en-US"/>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DA3F127E-6F74-47C8-BCA3-1163044A04C2}" type="slidenum">
              <a:rPr lang="zh-CN" altLang="en-US"/>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4F432114-4B50-48D1-B473-91D4B3898644}" type="datetime1">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7F76758C-CB1F-499B-B2F6-48E1DA0871F3}" type="slidenum">
              <a:rPr lang="zh-CN" altLang="en-US"/>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buFontTx/>
              <a:buNone/>
              <a:defRPr noProof="1">
                <a:latin typeface="+mn-lt"/>
                <a:ea typeface="+mn-ea"/>
              </a:defRPr>
            </a:lvl1pPr>
          </a:lstStyle>
          <a:p>
            <a:pPr>
              <a:defRPr/>
            </a:pPr>
            <a:fld id="{9BDAE946-3E25-404A-875C-30D85958AFDE}" type="datetime1">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buFontTx/>
              <a:buNone/>
              <a:defRPr noProof="1">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FD15D0AD-02F1-49C2-845C-36D24F02B46E}" type="slidenum">
              <a:rPr lang="zh-CN" altLang="en-US"/>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379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49275" y="549275"/>
            <a:ext cx="11063288" cy="5807075"/>
          </a:xfrm>
          <a:prstGeom prst="rect">
            <a:avLst/>
          </a:prstGeom>
          <a:solidFill>
            <a:srgbClr val="F6F4F7"/>
          </a:solidFill>
          <a:ln>
            <a:noFill/>
          </a:ln>
          <a:effectLst>
            <a:outerShdw blurRad="571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宋体"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image" Target="../media/image22.emf"/><Relationship Id="rId3"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image" Target="../media/image23.emf"/><Relationship Id="rId2" Type="http://schemas.openxmlformats.org/officeDocument/2006/relationships/oleObject" Target="../embeddings/oleObject2.bin"/><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24.jpeg"/><Relationship Id="rId2" Type="http://schemas.openxmlformats.org/officeDocument/2006/relationships/tags" Target="../tags/tag8.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5.jpeg"/><Relationship Id="rId2" Type="http://schemas.openxmlformats.org/officeDocument/2006/relationships/tags" Target="../tags/tag11.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image" Target="../media/image26.png"/><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tags" Target="../tags/tag1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51.jpe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3"/>
          <p:cNvSpPr>
            <a:spLocks noChangeArrowheads="1"/>
          </p:cNvSpPr>
          <p:nvPr/>
        </p:nvSpPr>
        <p:spPr bwMode="auto">
          <a:xfrm>
            <a:off x="1055688" y="2200275"/>
            <a:ext cx="100345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800" b="1" noProof="1">
                <a:solidFill>
                  <a:srgbClr val="C00000"/>
                </a:solidFill>
                <a:latin typeface="华光中等线_CNKI" pitchFamily="2" charset="-122"/>
                <a:ea typeface="华光中等线_CNKI" pitchFamily="2" charset="-122"/>
                <a:sym typeface="思源黑体旧字形 ExtraLight" pitchFamily="34" charset="-128"/>
              </a:rPr>
              <a:t>“天猫商城”电商项目</a:t>
            </a:r>
            <a:r>
              <a:rPr lang="zh-CN" altLang="en-US" sz="4800" b="1" noProof="1">
                <a:solidFill>
                  <a:srgbClr val="404040"/>
                </a:solidFill>
                <a:latin typeface="华光中等线_CNKI" pitchFamily="2" charset="-122"/>
                <a:ea typeface="华光中等线_CNKI" pitchFamily="2" charset="-122"/>
                <a:sym typeface="思源黑体旧字形 ExtraLight" pitchFamily="34" charset="-128"/>
              </a:rPr>
              <a:t>软件测试汇报</a:t>
            </a:r>
            <a:endParaRPr lang="zh-CN" altLang="zh-CN" sz="4800" b="1" noProof="1">
              <a:solidFill>
                <a:srgbClr val="404040"/>
              </a:solidFill>
              <a:latin typeface="华光中等线_CNKI" pitchFamily="2" charset="-122"/>
              <a:ea typeface="华光中等线_CNKI" pitchFamily="2" charset="-122"/>
              <a:sym typeface="思源黑体旧字形 ExtraLight" pitchFamily="34" charset="-128"/>
            </a:endParaRPr>
          </a:p>
        </p:txBody>
      </p:sp>
      <p:sp>
        <p:nvSpPr>
          <p:cNvPr id="2" name="矩形 1"/>
          <p:cNvSpPr>
            <a:spLocks noChangeArrowheads="1"/>
          </p:cNvSpPr>
          <p:nvPr/>
        </p:nvSpPr>
        <p:spPr bwMode="auto">
          <a:xfrm>
            <a:off x="3721100" y="3840163"/>
            <a:ext cx="66198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华光中等线_CNKI" pitchFamily="2" charset="-122"/>
                <a:ea typeface="华光中等线_CNKI" pitchFamily="2" charset="-122"/>
                <a:sym typeface="思源黑体旧字形 ExtraLight" pitchFamily="34" charset="-128"/>
              </a:rPr>
              <a:t>小组成员：  （单元测试）</a:t>
            </a:r>
            <a:endParaRPr lang="en-US" altLang="zh-CN">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en-US" altLang="zh-CN">
                <a:latin typeface="华光中等线_CNKI" pitchFamily="2" charset="-122"/>
                <a:ea typeface="华光中等线_CNKI" pitchFamily="2" charset="-122"/>
                <a:sym typeface="思源黑体旧字形 ExtraLight" pitchFamily="34" charset="-128"/>
              </a:rPr>
              <a:t>		</a:t>
            </a:r>
            <a:r>
              <a:rPr lang="zh-CN" altLang="en-US">
                <a:latin typeface="华光中等线_CNKI" pitchFamily="2" charset="-122"/>
                <a:ea typeface="华光中等线_CNKI" pitchFamily="2" charset="-122"/>
                <a:sym typeface="思源黑体旧字形 ExtraLight" pitchFamily="34" charset="-128"/>
              </a:rPr>
              <a:t>（黑盒）</a:t>
            </a:r>
            <a:endParaRPr lang="en-US" altLang="zh-CN">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en-US" altLang="zh-CN">
                <a:latin typeface="华光中等线_CNKI" pitchFamily="2" charset="-122"/>
                <a:ea typeface="华光中等线_CNKI" pitchFamily="2" charset="-122"/>
                <a:sym typeface="思源黑体旧字形 ExtraLight" pitchFamily="34" charset="-128"/>
              </a:rPr>
              <a:t>		</a:t>
            </a:r>
            <a:r>
              <a:rPr lang="zh-CN" altLang="en-US">
                <a:latin typeface="华光中等线_CNKI" pitchFamily="2" charset="-122"/>
                <a:ea typeface="华光中等线_CNKI" pitchFamily="2" charset="-122"/>
                <a:sym typeface="思源黑体旧字形 ExtraLight" pitchFamily="34" charset="-128"/>
              </a:rPr>
              <a:t>（白盒）</a:t>
            </a:r>
            <a:r>
              <a:rPr lang="en-US" altLang="zh-CN">
                <a:latin typeface="华光中等线_CNKI" pitchFamily="2" charset="-122"/>
                <a:ea typeface="华光中等线_CNKI" pitchFamily="2" charset="-122"/>
                <a:sym typeface="思源黑体旧字形 ExtraLight" pitchFamily="34" charset="-128"/>
              </a:rPr>
              <a:t>	</a:t>
            </a:r>
            <a:endParaRPr lang="en-US" altLang="zh-CN">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en-US" altLang="zh-CN">
                <a:latin typeface="华光中等线_CNKI" pitchFamily="2" charset="-122"/>
                <a:ea typeface="华光中等线_CNKI" pitchFamily="2" charset="-122"/>
                <a:sym typeface="思源黑体旧字形 ExtraLight" pitchFamily="34" charset="-128"/>
              </a:rPr>
              <a:t>		</a:t>
            </a:r>
            <a:r>
              <a:rPr lang="zh-CN" altLang="en-US">
                <a:latin typeface="华光中等线_CNKI" pitchFamily="2" charset="-122"/>
                <a:ea typeface="华光中等线_CNKI" pitchFamily="2" charset="-122"/>
                <a:sym typeface="思源黑体旧字形 ExtraLight" pitchFamily="34" charset="-128"/>
              </a:rPr>
              <a:t>（</a:t>
            </a:r>
            <a:r>
              <a:rPr lang="en-US" altLang="zh-CN">
                <a:latin typeface="华光中等线_CNKI" pitchFamily="2" charset="-122"/>
                <a:ea typeface="华光中等线_CNKI" pitchFamily="2" charset="-122"/>
                <a:sym typeface="思源黑体旧字形 ExtraLight" pitchFamily="34" charset="-128"/>
              </a:rPr>
              <a:t>junit/mockito</a:t>
            </a:r>
            <a:r>
              <a:rPr lang="zh-CN" altLang="en-US">
                <a:latin typeface="华光中等线_CNKI" pitchFamily="2" charset="-122"/>
                <a:ea typeface="华光中等线_CNKI" pitchFamily="2" charset="-122"/>
                <a:sym typeface="思源黑体旧字形 ExtraLight" pitchFamily="34" charset="-128"/>
              </a:rPr>
              <a:t>）</a:t>
            </a:r>
            <a:endParaRPr lang="zh-CN" altLang="en-US">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zh-CN" altLang="en-US">
                <a:latin typeface="华光中等线_CNKI" pitchFamily="2" charset="-122"/>
                <a:ea typeface="华光中等线_CNKI" pitchFamily="2" charset="-122"/>
                <a:sym typeface="思源黑体旧字形 ExtraLight" pitchFamily="34" charset="-128"/>
              </a:rPr>
              <a:t>                   （性能测试）</a:t>
            </a:r>
            <a:r>
              <a:rPr lang="en-US" altLang="zh-CN">
                <a:latin typeface="华光中等线_CNKI" pitchFamily="2" charset="-122"/>
                <a:ea typeface="华光中等线_CNKI" pitchFamily="2" charset="-122"/>
                <a:sym typeface="思源黑体旧字形 ExtraLight" pitchFamily="34" charset="-128"/>
              </a:rPr>
              <a:t>	</a:t>
            </a:r>
            <a:endParaRPr lang="zh-CN" altLang="en-US">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zh-CN" altLang="en-US">
                <a:latin typeface="华光中等线_CNKI" pitchFamily="2" charset="-122"/>
                <a:ea typeface="华光中等线_CNKI" pitchFamily="2" charset="-122"/>
                <a:sym typeface="思源黑体旧字形 ExtraLight" pitchFamily="34" charset="-128"/>
              </a:rPr>
              <a:t>                   （压力测试）</a:t>
            </a:r>
            <a:endParaRPr lang="zh-CN" altLang="en-US">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None/>
            </a:pPr>
            <a:r>
              <a:rPr lang="zh-CN" altLang="en-US">
                <a:latin typeface="华光中等线_CNKI" pitchFamily="2" charset="-122"/>
                <a:ea typeface="华光中等线_CNKI" pitchFamily="2" charset="-122"/>
                <a:sym typeface="思源黑体旧字形 ExtraLight" pitchFamily="34" charset="-128"/>
              </a:rPr>
              <a:t>                   （自动化测试）</a:t>
            </a:r>
            <a:endParaRPr lang="zh-CN" altLang="en-US">
              <a:latin typeface="华光中等线_CNKI" pitchFamily="2" charset="-122"/>
              <a:ea typeface="华光中等线_CNKI" pitchFamily="2" charset="-122"/>
              <a:sym typeface="思源黑体旧字形 ExtraLight" pitchFamily="34" charset="-128"/>
            </a:endParaRPr>
          </a:p>
          <a:p>
            <a:pPr algn="ctr" eaLnBrk="1" hangingPunct="1">
              <a:buFont typeface="Arial" panose="020B0604020202020204" pitchFamily="34" charset="0"/>
              <a:buNone/>
            </a:pPr>
            <a:endParaRPr lang="zh-CN" altLang="en-US">
              <a:latin typeface="思源黑体旧字形 ExtraLight" pitchFamily="34" charset="-128"/>
              <a:ea typeface="思源黑体旧字形 ExtraLight" pitchFamily="34" charset="-128"/>
              <a:sym typeface="思源黑体旧字形 ExtraLight" pitchFamily="34" charset="-128"/>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 grpId="0" uiExpand="1" build="p"/>
      <p:bldP spid="2" grpId="0" advAuto="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29701" name="文本框 8"/>
          <p:cNvSpPr txBox="1">
            <a:spLocks noChangeArrowheads="1"/>
          </p:cNvSpPr>
          <p:nvPr/>
        </p:nvSpPr>
        <p:spPr bwMode="auto">
          <a:xfrm>
            <a:off x="2776538" y="2808288"/>
            <a:ext cx="196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02</a:t>
            </a:r>
            <a:endParaRPr lang="zh-CN" altLang="en-US"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29702" name="文本框 13"/>
          <p:cNvSpPr txBox="1">
            <a:spLocks noChangeArrowheads="1"/>
          </p:cNvSpPr>
          <p:nvPr/>
        </p:nvSpPr>
        <p:spPr bwMode="auto">
          <a:xfrm>
            <a:off x="4770438" y="2827338"/>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595959"/>
                </a:solidFill>
                <a:latin typeface="华光中等线_CNKI" pitchFamily="2" charset="-122"/>
                <a:ea typeface="华光中等线_CNKI" pitchFamily="2" charset="-122"/>
                <a:sym typeface="思源黑体旧字形 ExtraLight" pitchFamily="34" charset="-128"/>
              </a:rPr>
              <a:t>单元测试</a:t>
            </a:r>
            <a:endParaRPr lang="zh-CN" altLang="en-US" sz="3200" b="1">
              <a:solidFill>
                <a:srgbClr val="595959"/>
              </a:solidFill>
              <a:latin typeface="华光中等线_CNKI" pitchFamily="2" charset="-122"/>
              <a:ea typeface="华光中等线_CNKI" pitchFamily="2" charset="-122"/>
              <a:sym typeface="思源黑体旧字形 ExtraLight" pitchFamily="34" charset="-128"/>
            </a:endParaRPr>
          </a:p>
        </p:txBody>
      </p:sp>
      <p:grpSp>
        <p:nvGrpSpPr>
          <p:cNvPr id="29703"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6"/>
          <p:cNvSpPr/>
          <p:nvPr/>
        </p:nvSpPr>
        <p:spPr>
          <a:xfrm>
            <a:off x="714375" y="2084388"/>
            <a:ext cx="1254125" cy="1255712"/>
          </a:xfrm>
          <a:prstGeom prst="ellipse">
            <a:avLst/>
          </a:pr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zh-CN" sz="2400" noProof="1">
              <a:solidFill>
                <a:srgbClr val="FEFABC"/>
              </a:solidFill>
              <a:latin typeface="思源黑体旧字形 ExtraLight" pitchFamily="34" charset="-128"/>
              <a:ea typeface="思源黑体旧字形 ExtraLight" pitchFamily="34" charset="-128"/>
              <a:sym typeface="思源黑体旧字形 ExtraLight" pitchFamily="34" charset="-128"/>
            </a:endParaRPr>
          </a:p>
        </p:txBody>
      </p:sp>
      <p:sp>
        <p:nvSpPr>
          <p:cNvPr id="12" name="Oval 8"/>
          <p:cNvSpPr/>
          <p:nvPr/>
        </p:nvSpPr>
        <p:spPr>
          <a:xfrm>
            <a:off x="1474788" y="3144838"/>
            <a:ext cx="387350" cy="388937"/>
          </a:xfrm>
          <a:prstGeom prst="ellipse">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rPr>
              <a:t>1</a:t>
            </a:r>
            <a:endPar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endParaRPr>
          </a:p>
        </p:txBody>
      </p:sp>
      <p:sp>
        <p:nvSpPr>
          <p:cNvPr id="31748" name="TextBox 10"/>
          <p:cNvSpPr txBox="1">
            <a:spLocks noChangeArrowheads="1"/>
          </p:cNvSpPr>
          <p:nvPr/>
        </p:nvSpPr>
        <p:spPr bwMode="auto">
          <a:xfrm>
            <a:off x="1593850" y="2139950"/>
            <a:ext cx="2228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开放源代码的</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回归测试框架</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白盒测试</a:t>
            </a:r>
            <a:endParaRPr lang="zh-CN" altLang="en-US" sz="16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15" name="Oval 11"/>
          <p:cNvSpPr/>
          <p:nvPr/>
        </p:nvSpPr>
        <p:spPr>
          <a:xfrm>
            <a:off x="2362200" y="4214813"/>
            <a:ext cx="1255713" cy="1254125"/>
          </a:xfrm>
          <a:prstGeom prst="ellipse">
            <a:avLst/>
          </a:pr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zh-CN" sz="2400" noProof="1">
              <a:solidFill>
                <a:srgbClr val="FEFABC"/>
              </a:solidFill>
              <a:latin typeface="思源黑体旧字形 ExtraLight" pitchFamily="34" charset="-128"/>
              <a:ea typeface="思源黑体旧字形 ExtraLight" pitchFamily="34" charset="-128"/>
              <a:sym typeface="思源黑体旧字形 ExtraLight" pitchFamily="34" charset="-128"/>
            </a:endParaRPr>
          </a:p>
        </p:txBody>
      </p:sp>
      <p:sp>
        <p:nvSpPr>
          <p:cNvPr id="16" name="Oval 13"/>
          <p:cNvSpPr/>
          <p:nvPr/>
        </p:nvSpPr>
        <p:spPr>
          <a:xfrm>
            <a:off x="3122613" y="5275263"/>
            <a:ext cx="388937" cy="388937"/>
          </a:xfrm>
          <a:prstGeom prst="ellipse">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rPr>
              <a:t>2</a:t>
            </a:r>
            <a:endPar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endParaRPr>
          </a:p>
        </p:txBody>
      </p:sp>
      <p:sp>
        <p:nvSpPr>
          <p:cNvPr id="31751" name="TextBox 14"/>
          <p:cNvSpPr txBox="1">
            <a:spLocks noChangeArrowheads="1"/>
          </p:cNvSpPr>
          <p:nvPr/>
        </p:nvSpPr>
        <p:spPr bwMode="auto">
          <a:xfrm>
            <a:off x="6269038" y="3227388"/>
            <a:ext cx="5413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a:solidFill>
                  <a:srgbClr val="262626"/>
                </a:solidFill>
                <a:latin typeface="思源黑体旧字形 ExtraLight" pitchFamily="34" charset="-128"/>
                <a:ea typeface="思源黑体旧字形 ExtraLight" pitchFamily="34" charset="-128"/>
                <a:sym typeface="思源黑体旧字形 ExtraLight" pitchFamily="34" charset="-128"/>
              </a:rPr>
              <a:t>功能</a:t>
            </a:r>
            <a:endParaRPr lang="zh-CN" altLang="en-US" sz="1400" b="1">
              <a:solidFill>
                <a:srgbClr val="262626"/>
              </a:solidFill>
              <a:latin typeface="思源黑体旧字形 ExtraLight" pitchFamily="34" charset="-128"/>
              <a:ea typeface="思源黑体旧字形 ExtraLight" pitchFamily="34" charset="-128"/>
              <a:sym typeface="思源黑体旧字形 ExtraLight" pitchFamily="34" charset="-128"/>
            </a:endParaRPr>
          </a:p>
        </p:txBody>
      </p:sp>
      <p:sp>
        <p:nvSpPr>
          <p:cNvPr id="31752" name="TextBox 15"/>
          <p:cNvSpPr txBox="1">
            <a:spLocks noChangeArrowheads="1"/>
          </p:cNvSpPr>
          <p:nvPr/>
        </p:nvSpPr>
        <p:spPr bwMode="auto">
          <a:xfrm>
            <a:off x="6810375" y="1901825"/>
            <a:ext cx="36734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用于测试期望结果的断言</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用于共享共同测试数据的测试工具</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用于方便的组织和运行测试的测试套件</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图形和文本的测试运行器</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p:txBody>
      </p:sp>
      <p:sp>
        <p:nvSpPr>
          <p:cNvPr id="19" name="Oval 16"/>
          <p:cNvSpPr/>
          <p:nvPr/>
        </p:nvSpPr>
        <p:spPr>
          <a:xfrm>
            <a:off x="5121275" y="2084388"/>
            <a:ext cx="1254125" cy="1255712"/>
          </a:xfrm>
          <a:prstGeom prst="ellipse">
            <a:avLst/>
          </a:pr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zh-CN" sz="2400" noProof="1">
              <a:solidFill>
                <a:srgbClr val="FEFABC"/>
              </a:solidFill>
              <a:latin typeface="思源黑体旧字形 ExtraLight" pitchFamily="34" charset="-128"/>
              <a:ea typeface="思源黑体旧字形 ExtraLight" pitchFamily="34" charset="-128"/>
              <a:sym typeface="思源黑体旧字形 ExtraLight" pitchFamily="34" charset="-128"/>
            </a:endParaRPr>
          </a:p>
        </p:txBody>
      </p:sp>
      <p:sp>
        <p:nvSpPr>
          <p:cNvPr id="20" name="Oval 18"/>
          <p:cNvSpPr/>
          <p:nvPr/>
        </p:nvSpPr>
        <p:spPr>
          <a:xfrm>
            <a:off x="5881688" y="3144838"/>
            <a:ext cx="387350" cy="388937"/>
          </a:xfrm>
          <a:prstGeom prst="ellipse">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rPr>
              <a:t>3</a:t>
            </a:r>
            <a:endPar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endParaRPr>
          </a:p>
        </p:txBody>
      </p:sp>
      <p:sp>
        <p:nvSpPr>
          <p:cNvPr id="31755" name="TextBox 19"/>
          <p:cNvSpPr txBox="1">
            <a:spLocks noChangeArrowheads="1"/>
          </p:cNvSpPr>
          <p:nvPr/>
        </p:nvSpPr>
        <p:spPr bwMode="auto">
          <a:xfrm>
            <a:off x="3617913" y="5470525"/>
            <a:ext cx="5413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a:solidFill>
                  <a:srgbClr val="C00000"/>
                </a:solidFill>
                <a:latin typeface="思源黑体旧字形 ExtraLight" pitchFamily="34" charset="-128"/>
                <a:ea typeface="思源黑体旧字形 ExtraLight" pitchFamily="34" charset="-128"/>
                <a:sym typeface="思源黑体旧字形 ExtraLight" pitchFamily="34" charset="-128"/>
              </a:rPr>
              <a:t>特性</a:t>
            </a:r>
            <a:endParaRPr lang="zh-CN" altLang="en-US" sz="1400" b="1">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31756" name="TextBox 20"/>
          <p:cNvSpPr txBox="1">
            <a:spLocks noChangeArrowheads="1"/>
          </p:cNvSpPr>
          <p:nvPr/>
        </p:nvSpPr>
        <p:spPr bwMode="auto">
          <a:xfrm>
            <a:off x="3629025" y="4105275"/>
            <a:ext cx="3397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很强的扩展性</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易于集成到程序构建中</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en-US" altLang="zh-CN" sz="1600">
                <a:solidFill>
                  <a:srgbClr val="808080"/>
                </a:solidFill>
                <a:latin typeface="华光中等线_CNKI" pitchFamily="2" charset="-122"/>
                <a:ea typeface="华光中等线_CNKI" pitchFamily="2" charset="-122"/>
                <a:sym typeface="思源黑体旧字形 ExtraLight" pitchFamily="34" charset="-128"/>
              </a:rPr>
              <a:t>JUnit</a:t>
            </a:r>
            <a:r>
              <a:rPr lang="zh-CN" altLang="en-US" sz="1600">
                <a:solidFill>
                  <a:srgbClr val="808080"/>
                </a:solidFill>
                <a:latin typeface="华光中等线_CNKI" pitchFamily="2" charset="-122"/>
                <a:ea typeface="华光中等线_CNKI" pitchFamily="2" charset="-122"/>
                <a:sym typeface="思源黑体旧字形 ExtraLight" pitchFamily="34" charset="-128"/>
              </a:rPr>
              <a:t>与</a:t>
            </a:r>
            <a:r>
              <a:rPr lang="en-US" altLang="zh-CN" sz="1600">
                <a:solidFill>
                  <a:srgbClr val="808080"/>
                </a:solidFill>
                <a:latin typeface="华光中等线_CNKI" pitchFamily="2" charset="-122"/>
                <a:ea typeface="华光中等线_CNKI" pitchFamily="2" charset="-122"/>
                <a:sym typeface="思源黑体旧字形 ExtraLight" pitchFamily="34" charset="-128"/>
              </a:rPr>
              <a:t>Ant</a:t>
            </a:r>
            <a:r>
              <a:rPr lang="zh-CN" altLang="en-US" sz="1600">
                <a:solidFill>
                  <a:srgbClr val="808080"/>
                </a:solidFill>
                <a:latin typeface="华光中等线_CNKI" pitchFamily="2" charset="-122"/>
                <a:ea typeface="华光中等线_CNKI" pitchFamily="2" charset="-122"/>
                <a:sym typeface="思源黑体旧字形 ExtraLight" pitchFamily="34" charset="-128"/>
              </a:rPr>
              <a:t>结合用于实施增量开发</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分离测试代码与产品代码</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p:txBody>
      </p:sp>
      <p:sp>
        <p:nvSpPr>
          <p:cNvPr id="25" name="Oval 21"/>
          <p:cNvSpPr/>
          <p:nvPr/>
        </p:nvSpPr>
        <p:spPr>
          <a:xfrm>
            <a:off x="7027863" y="4214813"/>
            <a:ext cx="1254125" cy="1254125"/>
          </a:xfrm>
          <a:prstGeom prst="ellipse">
            <a:avLst/>
          </a:pr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zh-CN" sz="2400" noProof="1">
              <a:solidFill>
                <a:srgbClr val="FEFABC"/>
              </a:solidFill>
              <a:latin typeface="思源黑体旧字形 ExtraLight" pitchFamily="34" charset="-128"/>
              <a:ea typeface="思源黑体旧字形 ExtraLight" pitchFamily="34" charset="-128"/>
              <a:sym typeface="思源黑体旧字形 ExtraLight" pitchFamily="34" charset="-128"/>
            </a:endParaRPr>
          </a:p>
        </p:txBody>
      </p:sp>
      <p:sp>
        <p:nvSpPr>
          <p:cNvPr id="26" name="Oval 23"/>
          <p:cNvSpPr/>
          <p:nvPr/>
        </p:nvSpPr>
        <p:spPr>
          <a:xfrm>
            <a:off x="7786688" y="5275263"/>
            <a:ext cx="388937" cy="388937"/>
          </a:xfrm>
          <a:prstGeom prst="ellipse">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rPr>
              <a:t>4</a:t>
            </a:r>
            <a:endParaRPr lang="en-US" sz="1600" noProof="1">
              <a:solidFill>
                <a:schemeClr val="tx1">
                  <a:lumMod val="65000"/>
                  <a:lumOff val="35000"/>
                </a:schemeClr>
              </a:solidFill>
              <a:latin typeface="思源黑体旧字形 ExtraLight" pitchFamily="34" charset="-128"/>
              <a:ea typeface="思源黑体旧字形 ExtraLight" pitchFamily="34" charset="-128"/>
              <a:sym typeface="思源黑体旧字形 ExtraLight" pitchFamily="34" charset="-128"/>
            </a:endParaRPr>
          </a:p>
        </p:txBody>
      </p:sp>
      <p:sp>
        <p:nvSpPr>
          <p:cNvPr id="31759" name="TextBox 25"/>
          <p:cNvSpPr txBox="1">
            <a:spLocks noChangeArrowheads="1"/>
          </p:cNvSpPr>
          <p:nvPr/>
        </p:nvSpPr>
        <p:spPr bwMode="auto">
          <a:xfrm>
            <a:off x="8175625" y="4594225"/>
            <a:ext cx="19780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极限编程</a:t>
            </a:r>
            <a:endParaRPr lang="zh-CN" altLang="en-US" sz="1600">
              <a:solidFill>
                <a:srgbClr val="808080"/>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808080"/>
                </a:solidFill>
                <a:latin typeface="华光中等线_CNKI" pitchFamily="2" charset="-122"/>
                <a:ea typeface="华光中等线_CNKI" pitchFamily="2" charset="-122"/>
                <a:sym typeface="思源黑体旧字形 ExtraLight" pitchFamily="34" charset="-128"/>
              </a:rPr>
              <a:t>重构</a:t>
            </a:r>
            <a:endParaRPr lang="zh-CN" altLang="en-US" sz="1600">
              <a:solidFill>
                <a:srgbClr val="404040"/>
              </a:solidFill>
              <a:latin typeface="华光中等线_CNKI" pitchFamily="2" charset="-122"/>
              <a:ea typeface="华光中等线_CNKI" pitchFamily="2" charset="-122"/>
              <a:sym typeface="思源黑体旧字形 ExtraLight" pitchFamily="34" charset="-128"/>
            </a:endParaRPr>
          </a:p>
        </p:txBody>
      </p:sp>
      <p:cxnSp>
        <p:nvCxnSpPr>
          <p:cNvPr id="31" name="Straight Arrow Connector 26"/>
          <p:cNvCxnSpPr>
            <a:stCxn id="12" idx="5"/>
            <a:endCxn id="15" idx="1"/>
          </p:cNvCxnSpPr>
          <p:nvPr/>
        </p:nvCxnSpPr>
        <p:spPr>
          <a:xfrm>
            <a:off x="1806575" y="3476625"/>
            <a:ext cx="739775" cy="92233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27"/>
          <p:cNvCxnSpPr>
            <a:stCxn id="12" idx="5"/>
            <a:endCxn id="19" idx="3"/>
          </p:cNvCxnSpPr>
          <p:nvPr/>
        </p:nvCxnSpPr>
        <p:spPr>
          <a:xfrm flipV="1">
            <a:off x="3475038" y="3155950"/>
            <a:ext cx="1830387" cy="120173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28"/>
          <p:cNvCxnSpPr>
            <a:stCxn id="20" idx="5"/>
            <a:endCxn id="25" idx="1"/>
          </p:cNvCxnSpPr>
          <p:nvPr/>
        </p:nvCxnSpPr>
        <p:spPr>
          <a:xfrm>
            <a:off x="6211888" y="3476625"/>
            <a:ext cx="998537" cy="922338"/>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763" name="TextBox 14"/>
          <p:cNvSpPr txBox="1">
            <a:spLocks noChangeArrowheads="1"/>
          </p:cNvSpPr>
          <p:nvPr/>
        </p:nvSpPr>
        <p:spPr bwMode="auto">
          <a:xfrm>
            <a:off x="8175625" y="5357813"/>
            <a:ext cx="541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a:solidFill>
                  <a:srgbClr val="262626"/>
                </a:solidFill>
                <a:latin typeface="思源黑体旧字形 ExtraLight" pitchFamily="34" charset="-128"/>
                <a:ea typeface="思源黑体旧字形 ExtraLight" pitchFamily="34" charset="-128"/>
                <a:sym typeface="思源黑体旧字形 ExtraLight" pitchFamily="34" charset="-128"/>
              </a:rPr>
              <a:t>优点</a:t>
            </a:r>
            <a:endParaRPr lang="zh-CN" altLang="en-US" sz="1400" b="1">
              <a:solidFill>
                <a:srgbClr val="262626"/>
              </a:solidFill>
              <a:latin typeface="思源黑体旧字形 ExtraLight" pitchFamily="34" charset="-128"/>
              <a:ea typeface="思源黑体旧字形 ExtraLight" pitchFamily="34" charset="-128"/>
              <a:sym typeface="思源黑体旧字形 ExtraLight" pitchFamily="34" charset="-128"/>
            </a:endParaRPr>
          </a:p>
        </p:txBody>
      </p:sp>
      <p:sp>
        <p:nvSpPr>
          <p:cNvPr id="31764" name="Freeform 28"/>
          <p:cNvSpPr>
            <a:spLocks noEditPoints="1" noChangeArrowheads="1"/>
          </p:cNvSpPr>
          <p:nvPr/>
        </p:nvSpPr>
        <p:spPr bwMode="auto">
          <a:xfrm>
            <a:off x="7407275" y="4594225"/>
            <a:ext cx="495300" cy="49530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0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0 h 127"/>
              <a:gd name="T64" fmla="*/ 2147483646 w 127"/>
              <a:gd name="T65" fmla="*/ 2147483646 h 127"/>
              <a:gd name="T66" fmla="*/ 2147483646 w 127"/>
              <a:gd name="T67" fmla="*/ 2147483646 h 127"/>
              <a:gd name="T68" fmla="*/ 2147483646 w 127"/>
              <a:gd name="T69" fmla="*/ 2147483646 h 127"/>
              <a:gd name="T70" fmla="*/ 2147483646 w 127"/>
              <a:gd name="T71" fmla="*/ 2147483646 h 127"/>
              <a:gd name="T72" fmla="*/ 2147483646 w 127"/>
              <a:gd name="T73" fmla="*/ 2147483646 h 127"/>
              <a:gd name="T74" fmla="*/ 2147483646 w 127"/>
              <a:gd name="T75" fmla="*/ 2147483646 h 127"/>
              <a:gd name="T76" fmla="*/ 2147483646 w 127"/>
              <a:gd name="T77" fmla="*/ 2147483646 h 127"/>
              <a:gd name="T78" fmla="*/ 2147483646 w 127"/>
              <a:gd name="T79" fmla="*/ 2147483646 h 127"/>
              <a:gd name="T80" fmla="*/ 2147483646 w 127"/>
              <a:gd name="T81" fmla="*/ 2147483646 h 1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7" h="127">
                <a:moveTo>
                  <a:pt x="86" y="19"/>
                </a:moveTo>
                <a:cubicBezTo>
                  <a:pt x="81" y="15"/>
                  <a:pt x="81" y="15"/>
                  <a:pt x="81" y="15"/>
                </a:cubicBezTo>
                <a:cubicBezTo>
                  <a:pt x="100" y="22"/>
                  <a:pt x="114" y="39"/>
                  <a:pt x="115" y="61"/>
                </a:cubicBezTo>
                <a:cubicBezTo>
                  <a:pt x="127" y="61"/>
                  <a:pt x="127" y="61"/>
                  <a:pt x="127" y="61"/>
                </a:cubicBezTo>
                <a:cubicBezTo>
                  <a:pt x="107" y="80"/>
                  <a:pt x="107" y="80"/>
                  <a:pt x="107" y="80"/>
                </a:cubicBezTo>
                <a:cubicBezTo>
                  <a:pt x="88" y="61"/>
                  <a:pt x="88" y="61"/>
                  <a:pt x="88" y="61"/>
                </a:cubicBezTo>
                <a:cubicBezTo>
                  <a:pt x="99" y="61"/>
                  <a:pt x="99" y="61"/>
                  <a:pt x="99" y="61"/>
                </a:cubicBezTo>
                <a:cubicBezTo>
                  <a:pt x="98" y="46"/>
                  <a:pt x="89" y="34"/>
                  <a:pt x="76" y="30"/>
                </a:cubicBezTo>
                <a:cubicBezTo>
                  <a:pt x="86" y="19"/>
                  <a:pt x="86" y="19"/>
                  <a:pt x="86" y="19"/>
                </a:cubicBezTo>
                <a:close/>
                <a:moveTo>
                  <a:pt x="97" y="76"/>
                </a:moveTo>
                <a:cubicBezTo>
                  <a:pt x="92" y="89"/>
                  <a:pt x="80" y="98"/>
                  <a:pt x="66" y="99"/>
                </a:cubicBezTo>
                <a:cubicBezTo>
                  <a:pt x="66" y="88"/>
                  <a:pt x="66" y="88"/>
                  <a:pt x="66" y="88"/>
                </a:cubicBezTo>
                <a:cubicBezTo>
                  <a:pt x="47" y="107"/>
                  <a:pt x="47" y="107"/>
                  <a:pt x="47" y="107"/>
                </a:cubicBezTo>
                <a:cubicBezTo>
                  <a:pt x="66" y="127"/>
                  <a:pt x="66" y="127"/>
                  <a:pt x="66" y="127"/>
                </a:cubicBezTo>
                <a:cubicBezTo>
                  <a:pt x="66" y="115"/>
                  <a:pt x="66" y="115"/>
                  <a:pt x="66" y="115"/>
                </a:cubicBezTo>
                <a:cubicBezTo>
                  <a:pt x="87" y="114"/>
                  <a:pt x="105" y="100"/>
                  <a:pt x="112" y="81"/>
                </a:cubicBezTo>
                <a:cubicBezTo>
                  <a:pt x="107" y="86"/>
                  <a:pt x="107" y="86"/>
                  <a:pt x="107" y="86"/>
                </a:cubicBezTo>
                <a:cubicBezTo>
                  <a:pt x="97" y="76"/>
                  <a:pt x="97" y="76"/>
                  <a:pt x="97" y="76"/>
                </a:cubicBezTo>
                <a:close/>
                <a:moveTo>
                  <a:pt x="51" y="97"/>
                </a:moveTo>
                <a:cubicBezTo>
                  <a:pt x="38" y="92"/>
                  <a:pt x="29" y="80"/>
                  <a:pt x="28" y="66"/>
                </a:cubicBezTo>
                <a:cubicBezTo>
                  <a:pt x="39" y="66"/>
                  <a:pt x="39" y="66"/>
                  <a:pt x="39" y="66"/>
                </a:cubicBezTo>
                <a:cubicBezTo>
                  <a:pt x="19" y="47"/>
                  <a:pt x="19" y="47"/>
                  <a:pt x="19" y="47"/>
                </a:cubicBezTo>
                <a:cubicBezTo>
                  <a:pt x="0" y="66"/>
                  <a:pt x="0" y="66"/>
                  <a:pt x="0" y="66"/>
                </a:cubicBezTo>
                <a:cubicBezTo>
                  <a:pt x="12" y="66"/>
                  <a:pt x="12" y="66"/>
                  <a:pt x="12" y="66"/>
                </a:cubicBezTo>
                <a:cubicBezTo>
                  <a:pt x="13" y="87"/>
                  <a:pt x="27" y="105"/>
                  <a:pt x="46" y="112"/>
                </a:cubicBezTo>
                <a:cubicBezTo>
                  <a:pt x="41" y="107"/>
                  <a:pt x="41" y="107"/>
                  <a:pt x="41" y="107"/>
                </a:cubicBezTo>
                <a:cubicBezTo>
                  <a:pt x="51" y="97"/>
                  <a:pt x="51" y="97"/>
                  <a:pt x="51" y="97"/>
                </a:cubicBezTo>
                <a:close/>
                <a:moveTo>
                  <a:pt x="30" y="51"/>
                </a:moveTo>
                <a:cubicBezTo>
                  <a:pt x="34" y="38"/>
                  <a:pt x="46" y="29"/>
                  <a:pt x="61" y="28"/>
                </a:cubicBezTo>
                <a:cubicBezTo>
                  <a:pt x="61" y="39"/>
                  <a:pt x="61" y="39"/>
                  <a:pt x="61" y="39"/>
                </a:cubicBezTo>
                <a:cubicBezTo>
                  <a:pt x="80" y="19"/>
                  <a:pt x="80" y="19"/>
                  <a:pt x="80" y="19"/>
                </a:cubicBezTo>
                <a:cubicBezTo>
                  <a:pt x="61" y="0"/>
                  <a:pt x="61" y="0"/>
                  <a:pt x="61" y="0"/>
                </a:cubicBezTo>
                <a:cubicBezTo>
                  <a:pt x="61" y="12"/>
                  <a:pt x="61" y="12"/>
                  <a:pt x="61" y="12"/>
                </a:cubicBezTo>
                <a:cubicBezTo>
                  <a:pt x="39" y="13"/>
                  <a:pt x="21" y="27"/>
                  <a:pt x="15" y="46"/>
                </a:cubicBezTo>
                <a:cubicBezTo>
                  <a:pt x="19" y="41"/>
                  <a:pt x="19" y="41"/>
                  <a:pt x="19" y="41"/>
                </a:cubicBezTo>
                <a:cubicBezTo>
                  <a:pt x="30" y="51"/>
                  <a:pt x="30" y="51"/>
                  <a:pt x="30" y="51"/>
                </a:cubicBezTo>
                <a:close/>
                <a:moveTo>
                  <a:pt x="39" y="63"/>
                </a:moveTo>
                <a:cubicBezTo>
                  <a:pt x="39" y="77"/>
                  <a:pt x="50" y="87"/>
                  <a:pt x="63" y="87"/>
                </a:cubicBezTo>
                <a:cubicBezTo>
                  <a:pt x="77" y="87"/>
                  <a:pt x="87" y="77"/>
                  <a:pt x="87" y="63"/>
                </a:cubicBezTo>
                <a:cubicBezTo>
                  <a:pt x="87" y="50"/>
                  <a:pt x="77" y="39"/>
                  <a:pt x="63" y="39"/>
                </a:cubicBezTo>
                <a:cubicBezTo>
                  <a:pt x="50" y="39"/>
                  <a:pt x="39" y="50"/>
                  <a:pt x="39" y="63"/>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65" name="Freeform 96"/>
          <p:cNvSpPr>
            <a:spLocks noEditPoints="1" noChangeArrowheads="1"/>
          </p:cNvSpPr>
          <p:nvPr/>
        </p:nvSpPr>
        <p:spPr bwMode="auto">
          <a:xfrm>
            <a:off x="5592763" y="2462213"/>
            <a:ext cx="311150" cy="500062"/>
          </a:xfrm>
          <a:custGeom>
            <a:avLst/>
            <a:gdLst>
              <a:gd name="T0" fmla="*/ 2147483646 w 80"/>
              <a:gd name="T1" fmla="*/ 2147483646 h 128"/>
              <a:gd name="T2" fmla="*/ 2147483646 w 80"/>
              <a:gd name="T3" fmla="*/ 2147483646 h 128"/>
              <a:gd name="T4" fmla="*/ 2147483646 w 80"/>
              <a:gd name="T5" fmla="*/ 2147483646 h 128"/>
              <a:gd name="T6" fmla="*/ 2147483646 w 80"/>
              <a:gd name="T7" fmla="*/ 2147483646 h 128"/>
              <a:gd name="T8" fmla="*/ 2147483646 w 80"/>
              <a:gd name="T9" fmla="*/ 2147483646 h 128"/>
              <a:gd name="T10" fmla="*/ 2147483646 w 80"/>
              <a:gd name="T11" fmla="*/ 2147483646 h 128"/>
              <a:gd name="T12" fmla="*/ 2147483646 w 80"/>
              <a:gd name="T13" fmla="*/ 2147483646 h 128"/>
              <a:gd name="T14" fmla="*/ 2147483646 w 80"/>
              <a:gd name="T15" fmla="*/ 2147483646 h 128"/>
              <a:gd name="T16" fmla="*/ 2147483646 w 80"/>
              <a:gd name="T17" fmla="*/ 2147483646 h 128"/>
              <a:gd name="T18" fmla="*/ 2147483646 w 80"/>
              <a:gd name="T19" fmla="*/ 2147483646 h 128"/>
              <a:gd name="T20" fmla="*/ 2147483646 w 80"/>
              <a:gd name="T21" fmla="*/ 2147483646 h 128"/>
              <a:gd name="T22" fmla="*/ 2147483646 w 80"/>
              <a:gd name="T23" fmla="*/ 2147483646 h 128"/>
              <a:gd name="T24" fmla="*/ 2147483646 w 80"/>
              <a:gd name="T25" fmla="*/ 2147483646 h 128"/>
              <a:gd name="T26" fmla="*/ 2147483646 w 80"/>
              <a:gd name="T27" fmla="*/ 2147483646 h 128"/>
              <a:gd name="T28" fmla="*/ 2147483646 w 80"/>
              <a:gd name="T29" fmla="*/ 2147483646 h 128"/>
              <a:gd name="T30" fmla="*/ 2147483646 w 80"/>
              <a:gd name="T31" fmla="*/ 2147483646 h 128"/>
              <a:gd name="T32" fmla="*/ 2147483646 w 80"/>
              <a:gd name="T33" fmla="*/ 2147483646 h 128"/>
              <a:gd name="T34" fmla="*/ 2147483646 w 80"/>
              <a:gd name="T35" fmla="*/ 2147483646 h 128"/>
              <a:gd name="T36" fmla="*/ 2147483646 w 80"/>
              <a:gd name="T37" fmla="*/ 2147483646 h 128"/>
              <a:gd name="T38" fmla="*/ 2147483646 w 80"/>
              <a:gd name="T39" fmla="*/ 2147483646 h 128"/>
              <a:gd name="T40" fmla="*/ 2147483646 w 80"/>
              <a:gd name="T41" fmla="*/ 2147483646 h 128"/>
              <a:gd name="T42" fmla="*/ 2147483646 w 80"/>
              <a:gd name="T43" fmla="*/ 2147483646 h 128"/>
              <a:gd name="T44" fmla="*/ 2147483646 w 80"/>
              <a:gd name="T45" fmla="*/ 2147483646 h 128"/>
              <a:gd name="T46" fmla="*/ 2147483646 w 80"/>
              <a:gd name="T47" fmla="*/ 2147483646 h 128"/>
              <a:gd name="T48" fmla="*/ 2147483646 w 80"/>
              <a:gd name="T49" fmla="*/ 2147483646 h 128"/>
              <a:gd name="T50" fmla="*/ 2147483646 w 80"/>
              <a:gd name="T51" fmla="*/ 2147483646 h 128"/>
              <a:gd name="T52" fmla="*/ 2147483646 w 80"/>
              <a:gd name="T53" fmla="*/ 0 h 128"/>
              <a:gd name="T54" fmla="*/ 0 w 80"/>
              <a:gd name="T55" fmla="*/ 2147483646 h 128"/>
              <a:gd name="T56" fmla="*/ 2147483646 w 80"/>
              <a:gd name="T57" fmla="*/ 2147483646 h 128"/>
              <a:gd name="T58" fmla="*/ 2147483646 w 80"/>
              <a:gd name="T59" fmla="*/ 2147483646 h 128"/>
              <a:gd name="T60" fmla="*/ 2147483646 w 80"/>
              <a:gd name="T61" fmla="*/ 2147483646 h 128"/>
              <a:gd name="T62" fmla="*/ 2147483646 w 80"/>
              <a:gd name="T63" fmla="*/ 2147483646 h 128"/>
              <a:gd name="T64" fmla="*/ 2147483646 w 80"/>
              <a:gd name="T65" fmla="*/ 2147483646 h 128"/>
              <a:gd name="T66" fmla="*/ 2147483646 w 80"/>
              <a:gd name="T67" fmla="*/ 2147483646 h 128"/>
              <a:gd name="T68" fmla="*/ 2147483646 w 80"/>
              <a:gd name="T69" fmla="*/ 2147483646 h 128"/>
              <a:gd name="T70" fmla="*/ 2147483646 w 80"/>
              <a:gd name="T71" fmla="*/ 0 h 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0" h="128">
                <a:moveTo>
                  <a:pt x="56" y="104"/>
                </a:moveTo>
                <a:cubicBezTo>
                  <a:pt x="56" y="106"/>
                  <a:pt x="54" y="108"/>
                  <a:pt x="52" y="108"/>
                </a:cubicBezTo>
                <a:cubicBezTo>
                  <a:pt x="28" y="108"/>
                  <a:pt x="28" y="108"/>
                  <a:pt x="28" y="108"/>
                </a:cubicBezTo>
                <a:cubicBezTo>
                  <a:pt x="26" y="108"/>
                  <a:pt x="24" y="106"/>
                  <a:pt x="24" y="104"/>
                </a:cubicBezTo>
                <a:cubicBezTo>
                  <a:pt x="24" y="102"/>
                  <a:pt x="26" y="100"/>
                  <a:pt x="28" y="100"/>
                </a:cubicBezTo>
                <a:cubicBezTo>
                  <a:pt x="52" y="100"/>
                  <a:pt x="52" y="100"/>
                  <a:pt x="52" y="100"/>
                </a:cubicBezTo>
                <a:cubicBezTo>
                  <a:pt x="54" y="100"/>
                  <a:pt x="56" y="102"/>
                  <a:pt x="56" y="104"/>
                </a:cubicBezTo>
                <a:moveTo>
                  <a:pt x="52" y="112"/>
                </a:moveTo>
                <a:cubicBezTo>
                  <a:pt x="28" y="112"/>
                  <a:pt x="28" y="112"/>
                  <a:pt x="28" y="112"/>
                </a:cubicBezTo>
                <a:cubicBezTo>
                  <a:pt x="26" y="112"/>
                  <a:pt x="24" y="114"/>
                  <a:pt x="24" y="116"/>
                </a:cubicBezTo>
                <a:cubicBezTo>
                  <a:pt x="24" y="118"/>
                  <a:pt x="26" y="120"/>
                  <a:pt x="28" y="120"/>
                </a:cubicBezTo>
                <a:cubicBezTo>
                  <a:pt x="28" y="125"/>
                  <a:pt x="31" y="128"/>
                  <a:pt x="36" y="128"/>
                </a:cubicBezTo>
                <a:cubicBezTo>
                  <a:pt x="44" y="128"/>
                  <a:pt x="44" y="128"/>
                  <a:pt x="44" y="128"/>
                </a:cubicBezTo>
                <a:cubicBezTo>
                  <a:pt x="48" y="128"/>
                  <a:pt x="52" y="125"/>
                  <a:pt x="52" y="120"/>
                </a:cubicBezTo>
                <a:cubicBezTo>
                  <a:pt x="54" y="120"/>
                  <a:pt x="56" y="118"/>
                  <a:pt x="56" y="116"/>
                </a:cubicBezTo>
                <a:cubicBezTo>
                  <a:pt x="56" y="114"/>
                  <a:pt x="54" y="112"/>
                  <a:pt x="52" y="112"/>
                </a:cubicBezTo>
                <a:moveTo>
                  <a:pt x="40" y="8"/>
                </a:moveTo>
                <a:cubicBezTo>
                  <a:pt x="57" y="8"/>
                  <a:pt x="72" y="23"/>
                  <a:pt x="72" y="40"/>
                </a:cubicBezTo>
                <a:cubicBezTo>
                  <a:pt x="72" y="52"/>
                  <a:pt x="66" y="62"/>
                  <a:pt x="56" y="68"/>
                </a:cubicBezTo>
                <a:cubicBezTo>
                  <a:pt x="52" y="70"/>
                  <a:pt x="52" y="70"/>
                  <a:pt x="52" y="70"/>
                </a:cubicBezTo>
                <a:cubicBezTo>
                  <a:pt x="52" y="88"/>
                  <a:pt x="52" y="88"/>
                  <a:pt x="52" y="88"/>
                </a:cubicBezTo>
                <a:cubicBezTo>
                  <a:pt x="28" y="88"/>
                  <a:pt x="28" y="88"/>
                  <a:pt x="28" y="88"/>
                </a:cubicBezTo>
                <a:cubicBezTo>
                  <a:pt x="28" y="70"/>
                  <a:pt x="28" y="70"/>
                  <a:pt x="28" y="70"/>
                </a:cubicBezTo>
                <a:cubicBezTo>
                  <a:pt x="24" y="68"/>
                  <a:pt x="24" y="68"/>
                  <a:pt x="24" y="68"/>
                </a:cubicBezTo>
                <a:cubicBezTo>
                  <a:pt x="14" y="62"/>
                  <a:pt x="8" y="52"/>
                  <a:pt x="8" y="40"/>
                </a:cubicBezTo>
                <a:cubicBezTo>
                  <a:pt x="8" y="23"/>
                  <a:pt x="22" y="8"/>
                  <a:pt x="40" y="8"/>
                </a:cubicBezTo>
                <a:moveTo>
                  <a:pt x="40" y="0"/>
                </a:moveTo>
                <a:cubicBezTo>
                  <a:pt x="18" y="0"/>
                  <a:pt x="0" y="18"/>
                  <a:pt x="0" y="40"/>
                </a:cubicBezTo>
                <a:cubicBezTo>
                  <a:pt x="0" y="55"/>
                  <a:pt x="8" y="68"/>
                  <a:pt x="20" y="75"/>
                </a:cubicBezTo>
                <a:cubicBezTo>
                  <a:pt x="20" y="88"/>
                  <a:pt x="20" y="88"/>
                  <a:pt x="20" y="88"/>
                </a:cubicBezTo>
                <a:cubicBezTo>
                  <a:pt x="20" y="93"/>
                  <a:pt x="23" y="96"/>
                  <a:pt x="28" y="96"/>
                </a:cubicBezTo>
                <a:cubicBezTo>
                  <a:pt x="52" y="96"/>
                  <a:pt x="52" y="96"/>
                  <a:pt x="52" y="96"/>
                </a:cubicBezTo>
                <a:cubicBezTo>
                  <a:pt x="56" y="96"/>
                  <a:pt x="60" y="93"/>
                  <a:pt x="60" y="88"/>
                </a:cubicBezTo>
                <a:cubicBezTo>
                  <a:pt x="60" y="75"/>
                  <a:pt x="60" y="75"/>
                  <a:pt x="60" y="75"/>
                </a:cubicBezTo>
                <a:cubicBezTo>
                  <a:pt x="72" y="68"/>
                  <a:pt x="80" y="55"/>
                  <a:pt x="80" y="40"/>
                </a:cubicBezTo>
                <a:cubicBezTo>
                  <a:pt x="80" y="18"/>
                  <a:pt x="62" y="0"/>
                  <a:pt x="4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7" name="组合 36"/>
          <p:cNvGrpSpPr/>
          <p:nvPr/>
        </p:nvGrpSpPr>
        <p:grpSpPr>
          <a:xfrm>
            <a:off x="1090138" y="2461339"/>
            <a:ext cx="503480" cy="501826"/>
            <a:chOff x="7448956" y="1724063"/>
            <a:chExt cx="245422" cy="244617"/>
          </a:xfrm>
          <a:solidFill>
            <a:schemeClr val="bg1"/>
          </a:solidFill>
        </p:grpSpPr>
        <p:sp>
          <p:nvSpPr>
            <p:cNvPr id="38" name="Freeform 127"/>
            <p:cNvSpPr/>
            <p:nvPr/>
          </p:nvSpPr>
          <p:spPr bwMode="auto">
            <a:xfrm>
              <a:off x="7597014" y="1872121"/>
              <a:ext cx="97364" cy="96559"/>
            </a:xfrm>
            <a:custGeom>
              <a:avLst/>
              <a:gdLst>
                <a:gd name="T0" fmla="*/ 46 w 51"/>
                <a:gd name="T1" fmla="*/ 29 h 51"/>
                <a:gd name="T2" fmla="*/ 17 w 51"/>
                <a:gd name="T3" fmla="*/ 0 h 51"/>
                <a:gd name="T4" fmla="*/ 0 w 51"/>
                <a:gd name="T5" fmla="*/ 17 h 51"/>
                <a:gd name="T6" fmla="*/ 29 w 51"/>
                <a:gd name="T7" fmla="*/ 46 h 51"/>
                <a:gd name="T8" fmla="*/ 46 w 51"/>
                <a:gd name="T9" fmla="*/ 46 h 51"/>
                <a:gd name="T10" fmla="*/ 46 w 51"/>
                <a:gd name="T11" fmla="*/ 29 h 51"/>
              </a:gdLst>
              <a:ahLst/>
              <a:cxnLst>
                <a:cxn ang="0">
                  <a:pos x="T0" y="T1"/>
                </a:cxn>
                <a:cxn ang="0">
                  <a:pos x="T2" y="T3"/>
                </a:cxn>
                <a:cxn ang="0">
                  <a:pos x="T4" y="T5"/>
                </a:cxn>
                <a:cxn ang="0">
                  <a:pos x="T6" y="T7"/>
                </a:cxn>
                <a:cxn ang="0">
                  <a:pos x="T8" y="T9"/>
                </a:cxn>
                <a:cxn ang="0">
                  <a:pos x="T10" y="T11"/>
                </a:cxn>
              </a:cxnLst>
              <a:rect l="0" t="0" r="r" b="b"/>
              <a:pathLst>
                <a:path w="51" h="51">
                  <a:moveTo>
                    <a:pt x="46" y="29"/>
                  </a:moveTo>
                  <a:cubicBezTo>
                    <a:pt x="17" y="0"/>
                    <a:pt x="17" y="0"/>
                    <a:pt x="17" y="0"/>
                  </a:cubicBezTo>
                  <a:cubicBezTo>
                    <a:pt x="13" y="6"/>
                    <a:pt x="7" y="12"/>
                    <a:pt x="0" y="17"/>
                  </a:cubicBezTo>
                  <a:cubicBezTo>
                    <a:pt x="29" y="46"/>
                    <a:pt x="29" y="46"/>
                    <a:pt x="29" y="46"/>
                  </a:cubicBezTo>
                  <a:cubicBezTo>
                    <a:pt x="34" y="51"/>
                    <a:pt x="42" y="51"/>
                    <a:pt x="46" y="46"/>
                  </a:cubicBezTo>
                  <a:cubicBezTo>
                    <a:pt x="51" y="41"/>
                    <a:pt x="51" y="34"/>
                    <a:pt x="46" y="29"/>
                  </a:cubicBezTo>
                </a:path>
              </a:pathLst>
            </a:custGeom>
            <a:grpFill/>
            <a:ln>
              <a:noFill/>
            </a:ln>
          </p:spPr>
          <p:txBody>
            <a:bodyPr/>
            <a:lstStyle/>
            <a:p>
              <a:pPr eaLnBrk="1" fontAlgn="auto" hangingPunct="1">
                <a:defRPr/>
              </a:pPr>
              <a:endParaRPr lang="zh-CN" altLang="en-US" noProof="1">
                <a:latin typeface="思源黑体旧字形 ExtraLight" pitchFamily="34" charset="-128"/>
                <a:ea typeface="思源黑体旧字形 ExtraLight" pitchFamily="34" charset="-128"/>
                <a:sym typeface="思源黑体旧字形 ExtraLight" pitchFamily="34" charset="-128"/>
              </a:endParaRPr>
            </a:p>
          </p:txBody>
        </p:sp>
        <p:sp>
          <p:nvSpPr>
            <p:cNvPr id="39" name="Freeform 128"/>
            <p:cNvSpPr>
              <a:spLocks noEditPoints="1"/>
            </p:cNvSpPr>
            <p:nvPr/>
          </p:nvSpPr>
          <p:spPr bwMode="auto">
            <a:xfrm>
              <a:off x="7448956" y="1724063"/>
              <a:ext cx="182658" cy="182658"/>
            </a:xfrm>
            <a:custGeom>
              <a:avLst/>
              <a:gdLst>
                <a:gd name="T0" fmla="*/ 96 w 96"/>
                <a:gd name="T1" fmla="*/ 48 h 96"/>
                <a:gd name="T2" fmla="*/ 48 w 96"/>
                <a:gd name="T3" fmla="*/ 0 h 96"/>
                <a:gd name="T4" fmla="*/ 0 w 96"/>
                <a:gd name="T5" fmla="*/ 48 h 96"/>
                <a:gd name="T6" fmla="*/ 48 w 96"/>
                <a:gd name="T7" fmla="*/ 96 h 96"/>
                <a:gd name="T8" fmla="*/ 96 w 96"/>
                <a:gd name="T9" fmla="*/ 48 h 96"/>
                <a:gd name="T10" fmla="*/ 48 w 96"/>
                <a:gd name="T11" fmla="*/ 84 h 96"/>
                <a:gd name="T12" fmla="*/ 12 w 96"/>
                <a:gd name="T13" fmla="*/ 48 h 96"/>
                <a:gd name="T14" fmla="*/ 48 w 96"/>
                <a:gd name="T15" fmla="*/ 12 h 96"/>
                <a:gd name="T16" fmla="*/ 84 w 96"/>
                <a:gd name="T17" fmla="*/ 48 h 96"/>
                <a:gd name="T18" fmla="*/ 48 w 96"/>
                <a:gd name="T1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96" y="48"/>
                  </a:moveTo>
                  <a:cubicBezTo>
                    <a:pt x="96" y="21"/>
                    <a:pt x="74" y="0"/>
                    <a:pt x="48" y="0"/>
                  </a:cubicBezTo>
                  <a:cubicBezTo>
                    <a:pt x="21" y="0"/>
                    <a:pt x="0" y="21"/>
                    <a:pt x="0" y="48"/>
                  </a:cubicBezTo>
                  <a:cubicBezTo>
                    <a:pt x="0" y="74"/>
                    <a:pt x="21" y="96"/>
                    <a:pt x="48" y="96"/>
                  </a:cubicBezTo>
                  <a:cubicBezTo>
                    <a:pt x="74" y="96"/>
                    <a:pt x="96" y="74"/>
                    <a:pt x="96" y="48"/>
                  </a:cubicBezTo>
                  <a:moveTo>
                    <a:pt x="48" y="84"/>
                  </a:moveTo>
                  <a:cubicBezTo>
                    <a:pt x="28" y="84"/>
                    <a:pt x="12" y="67"/>
                    <a:pt x="12" y="48"/>
                  </a:cubicBezTo>
                  <a:cubicBezTo>
                    <a:pt x="12" y="28"/>
                    <a:pt x="28" y="12"/>
                    <a:pt x="48" y="12"/>
                  </a:cubicBezTo>
                  <a:cubicBezTo>
                    <a:pt x="68" y="12"/>
                    <a:pt x="84" y="28"/>
                    <a:pt x="84" y="48"/>
                  </a:cubicBezTo>
                  <a:cubicBezTo>
                    <a:pt x="84" y="67"/>
                    <a:pt x="68" y="84"/>
                    <a:pt x="48" y="84"/>
                  </a:cubicBezTo>
                </a:path>
              </a:pathLst>
            </a:custGeom>
            <a:grpFill/>
            <a:ln>
              <a:noFill/>
            </a:ln>
          </p:spPr>
          <p:txBody>
            <a:bodyPr/>
            <a:lstStyle/>
            <a:p>
              <a:pPr eaLnBrk="1" fontAlgn="auto" hangingPunct="1">
                <a:defRPr/>
              </a:pPr>
              <a:endParaRPr lang="zh-CN" altLang="en-US" noProof="1">
                <a:latin typeface="思源黑体旧字形 ExtraLight" pitchFamily="34" charset="-128"/>
                <a:ea typeface="思源黑体旧字形 ExtraLight" pitchFamily="34" charset="-128"/>
                <a:sym typeface="思源黑体旧字形 ExtraLight" pitchFamily="34" charset="-128"/>
              </a:endParaRPr>
            </a:p>
          </p:txBody>
        </p:sp>
        <p:sp>
          <p:nvSpPr>
            <p:cNvPr id="40" name="Freeform 129"/>
            <p:cNvSpPr/>
            <p:nvPr/>
          </p:nvSpPr>
          <p:spPr bwMode="auto">
            <a:xfrm>
              <a:off x="7486775" y="1761883"/>
              <a:ext cx="53912" cy="53107"/>
            </a:xfrm>
            <a:custGeom>
              <a:avLst/>
              <a:gdLst>
                <a:gd name="T0" fmla="*/ 0 w 28"/>
                <a:gd name="T1" fmla="*/ 28 h 28"/>
                <a:gd name="T2" fmla="*/ 8 w 28"/>
                <a:gd name="T3" fmla="*/ 28 h 28"/>
                <a:gd name="T4" fmla="*/ 28 w 28"/>
                <a:gd name="T5" fmla="*/ 8 h 28"/>
                <a:gd name="T6" fmla="*/ 28 w 28"/>
                <a:gd name="T7" fmla="*/ 0 h 28"/>
                <a:gd name="T8" fmla="*/ 0 w 28"/>
                <a:gd name="T9" fmla="*/ 28 h 28"/>
              </a:gdLst>
              <a:ahLst/>
              <a:cxnLst>
                <a:cxn ang="0">
                  <a:pos x="T0" y="T1"/>
                </a:cxn>
                <a:cxn ang="0">
                  <a:pos x="T2" y="T3"/>
                </a:cxn>
                <a:cxn ang="0">
                  <a:pos x="T4" y="T5"/>
                </a:cxn>
                <a:cxn ang="0">
                  <a:pos x="T6" y="T7"/>
                </a:cxn>
                <a:cxn ang="0">
                  <a:pos x="T8" y="T9"/>
                </a:cxn>
              </a:cxnLst>
              <a:rect l="0" t="0" r="r" b="b"/>
              <a:pathLst>
                <a:path w="28" h="28">
                  <a:moveTo>
                    <a:pt x="0" y="28"/>
                  </a:moveTo>
                  <a:cubicBezTo>
                    <a:pt x="8" y="28"/>
                    <a:pt x="8" y="28"/>
                    <a:pt x="8" y="28"/>
                  </a:cubicBezTo>
                  <a:cubicBezTo>
                    <a:pt x="8" y="16"/>
                    <a:pt x="17" y="8"/>
                    <a:pt x="28" y="8"/>
                  </a:cubicBezTo>
                  <a:cubicBezTo>
                    <a:pt x="28" y="0"/>
                    <a:pt x="28" y="0"/>
                    <a:pt x="28" y="0"/>
                  </a:cubicBezTo>
                  <a:cubicBezTo>
                    <a:pt x="12" y="0"/>
                    <a:pt x="0" y="12"/>
                    <a:pt x="0" y="28"/>
                  </a:cubicBezTo>
                </a:path>
              </a:pathLst>
            </a:custGeom>
            <a:grpFill/>
            <a:ln>
              <a:noFill/>
            </a:ln>
          </p:spPr>
          <p:txBody>
            <a:bodyPr/>
            <a:lstStyle/>
            <a:p>
              <a:pPr eaLnBrk="1" fontAlgn="auto" hangingPunct="1">
                <a:defRPr/>
              </a:pPr>
              <a:endParaRPr lang="zh-CN" altLang="en-US" noProof="1">
                <a:latin typeface="思源黑体旧字形 ExtraLight" pitchFamily="34" charset="-128"/>
                <a:ea typeface="思源黑体旧字形 ExtraLight" pitchFamily="34" charset="-128"/>
                <a:sym typeface="思源黑体旧字形 ExtraLight" pitchFamily="34" charset="-128"/>
              </a:endParaRPr>
            </a:p>
          </p:txBody>
        </p:sp>
      </p:grpSp>
      <p:sp>
        <p:nvSpPr>
          <p:cNvPr id="31767" name="Freeform 138"/>
          <p:cNvSpPr>
            <a:spLocks noChangeArrowheads="1"/>
          </p:cNvSpPr>
          <p:nvPr/>
        </p:nvSpPr>
        <p:spPr bwMode="auto">
          <a:xfrm>
            <a:off x="2779713" y="4638675"/>
            <a:ext cx="420687" cy="406400"/>
          </a:xfrm>
          <a:custGeom>
            <a:avLst/>
            <a:gdLst>
              <a:gd name="T0" fmla="*/ 2147483646 w 108"/>
              <a:gd name="T1" fmla="*/ 0 h 104"/>
              <a:gd name="T2" fmla="*/ 2147483646 w 108"/>
              <a:gd name="T3" fmla="*/ 2147483646 h 104"/>
              <a:gd name="T4" fmla="*/ 0 w 108"/>
              <a:gd name="T5" fmla="*/ 2147483646 h 104"/>
              <a:gd name="T6" fmla="*/ 0 w 108"/>
              <a:gd name="T7" fmla="*/ 2147483646 h 104"/>
              <a:gd name="T8" fmla="*/ 2147483646 w 108"/>
              <a:gd name="T9" fmla="*/ 2147483646 h 104"/>
              <a:gd name="T10" fmla="*/ 2147483646 w 108"/>
              <a:gd name="T11" fmla="*/ 2147483646 h 104"/>
              <a:gd name="T12" fmla="*/ 2147483646 w 108"/>
              <a:gd name="T13" fmla="*/ 2147483646 h 104"/>
              <a:gd name="T14" fmla="*/ 2147483646 w 108"/>
              <a:gd name="T15" fmla="*/ 2147483646 h 104"/>
              <a:gd name="T16" fmla="*/ 2147483646 w 108"/>
              <a:gd name="T17" fmla="*/ 2147483646 h 104"/>
              <a:gd name="T18" fmla="*/ 2147483646 w 108"/>
              <a:gd name="T19" fmla="*/ 2147483646 h 104"/>
              <a:gd name="T20" fmla="*/ 2147483646 w 108"/>
              <a:gd name="T21" fmla="*/ 2147483646 h 104"/>
              <a:gd name="T22" fmla="*/ 2147483646 w 108"/>
              <a:gd name="T23" fmla="*/ 0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8" h="104">
                <a:moveTo>
                  <a:pt x="56" y="0"/>
                </a:moveTo>
                <a:cubicBezTo>
                  <a:pt x="40" y="0"/>
                  <a:pt x="25" y="7"/>
                  <a:pt x="15" y="20"/>
                </a:cubicBezTo>
                <a:cubicBezTo>
                  <a:pt x="0" y="11"/>
                  <a:pt x="0" y="11"/>
                  <a:pt x="0" y="11"/>
                </a:cubicBezTo>
                <a:cubicBezTo>
                  <a:pt x="0" y="60"/>
                  <a:pt x="0" y="60"/>
                  <a:pt x="0" y="60"/>
                </a:cubicBezTo>
                <a:cubicBezTo>
                  <a:pt x="43" y="36"/>
                  <a:pt x="43" y="36"/>
                  <a:pt x="43" y="36"/>
                </a:cubicBezTo>
                <a:cubicBezTo>
                  <a:pt x="29" y="28"/>
                  <a:pt x="29" y="28"/>
                  <a:pt x="29" y="28"/>
                </a:cubicBezTo>
                <a:cubicBezTo>
                  <a:pt x="36" y="20"/>
                  <a:pt x="45" y="16"/>
                  <a:pt x="56" y="16"/>
                </a:cubicBezTo>
                <a:cubicBezTo>
                  <a:pt x="76" y="16"/>
                  <a:pt x="92" y="32"/>
                  <a:pt x="92" y="52"/>
                </a:cubicBezTo>
                <a:cubicBezTo>
                  <a:pt x="92" y="71"/>
                  <a:pt x="76" y="88"/>
                  <a:pt x="56" y="88"/>
                </a:cubicBezTo>
                <a:cubicBezTo>
                  <a:pt x="56" y="104"/>
                  <a:pt x="56" y="104"/>
                  <a:pt x="56" y="104"/>
                </a:cubicBezTo>
                <a:cubicBezTo>
                  <a:pt x="84" y="104"/>
                  <a:pt x="108" y="80"/>
                  <a:pt x="108" y="52"/>
                </a:cubicBezTo>
                <a:cubicBezTo>
                  <a:pt x="108" y="23"/>
                  <a:pt x="84" y="0"/>
                  <a:pt x="5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31768" name="图片 2" descr="junit-log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1275" y="844550"/>
            <a:ext cx="21526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9" name="文本框 28"/>
          <p:cNvSpPr txBox="1">
            <a:spLocks noChangeArrowheads="1"/>
          </p:cNvSpPr>
          <p:nvPr/>
        </p:nvSpPr>
        <p:spPr bwMode="auto">
          <a:xfrm>
            <a:off x="630238" y="66040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测试工具</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31770" name="矩形 18"/>
          <p:cNvSpPr>
            <a:spLocks noChangeArrowheads="1"/>
          </p:cNvSpPr>
          <p:nvPr/>
        </p:nvSpPr>
        <p:spPr bwMode="auto">
          <a:xfrm>
            <a:off x="7615238" y="661988"/>
            <a:ext cx="50768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en-US" altLang="zh-CN" sz="2000">
                <a:solidFill>
                  <a:srgbClr val="404040"/>
                </a:solidFill>
                <a:latin typeface="华光中等线_CNKI" pitchFamily="2" charset="-122"/>
                <a:ea typeface="华光中等线_CNKI" pitchFamily="2" charset="-122"/>
                <a:sym typeface="思源黑体旧字形 ExtraLight" pitchFamily="34" charset="-128"/>
              </a:rPr>
              <a:t>Junit(Java</a:t>
            </a:r>
            <a:r>
              <a:rPr lang="zh-CN" altLang="en-US" sz="2000">
                <a:solidFill>
                  <a:srgbClr val="404040"/>
                </a:solidFill>
                <a:latin typeface="华光中等线_CNKI" pitchFamily="2" charset="-122"/>
                <a:ea typeface="华光中等线_CNKI" pitchFamily="2" charset="-122"/>
                <a:sym typeface="思源黑体旧字形 ExtraLight" pitchFamily="34" charset="-128"/>
              </a:rPr>
              <a:t>单元测试框架</a:t>
            </a:r>
            <a:r>
              <a:rPr lang="en-US" altLang="zh-CN" sz="2000">
                <a:solidFill>
                  <a:srgbClr val="404040"/>
                </a:solidFill>
                <a:latin typeface="华光中等线_CNKI" pitchFamily="2" charset="-122"/>
                <a:ea typeface="华光中等线_CNKI" pitchFamily="2" charset="-122"/>
                <a:sym typeface="思源黑体旧字形 ExtraLight" pitchFamily="34" charset="-128"/>
              </a:rPr>
              <a:t>)</a:t>
            </a:r>
            <a:endParaRPr lang="zh-CN" altLang="en-US" sz="2000">
              <a:solidFill>
                <a:srgbClr val="404040"/>
              </a:solidFill>
              <a:latin typeface="华光中等线_CNKI" pitchFamily="2" charset="-122"/>
              <a:ea typeface="华光中等线_CNKI" pitchFamily="2" charset="-122"/>
              <a:sym typeface="思源黑体旧字形 ExtraLight" pitchFamily="34" charset="-128"/>
            </a:endParaRPr>
          </a:p>
          <a:p>
            <a:pPr eaLnBrk="1" hangingPunct="1">
              <a:lnSpc>
                <a:spcPct val="150000"/>
              </a:lnSpc>
              <a:buFont typeface="Arial" panose="020B0604020202020204" pitchFamily="34" charset="0"/>
              <a:buChar char="•"/>
            </a:pPr>
            <a:r>
              <a:rPr lang="en-US" altLang="zh-CN" sz="2000">
                <a:solidFill>
                  <a:srgbClr val="404040"/>
                </a:solidFill>
                <a:latin typeface="华光中等线_CNKI" pitchFamily="2" charset="-122"/>
                <a:ea typeface="华光中等线_CNKI" pitchFamily="2" charset="-122"/>
                <a:sym typeface="思源黑体旧字形 ExtraLight" pitchFamily="34" charset="-128"/>
              </a:rPr>
              <a:t>Mockito(</a:t>
            </a:r>
            <a:r>
              <a:rPr lang="zh-CN" altLang="en-US" sz="2000">
                <a:solidFill>
                  <a:srgbClr val="404040"/>
                </a:solidFill>
                <a:latin typeface="华光中等线_CNKI" pitchFamily="2" charset="-122"/>
                <a:ea typeface="华光中等线_CNKI" pitchFamily="2" charset="-122"/>
                <a:sym typeface="思源黑体旧字形 ExtraLight" pitchFamily="34" charset="-128"/>
              </a:rPr>
              <a:t>模拟测试辅助工具</a:t>
            </a:r>
            <a:r>
              <a:rPr lang="en-US" altLang="zh-CN" sz="2000">
                <a:solidFill>
                  <a:srgbClr val="404040"/>
                </a:solidFill>
                <a:latin typeface="华光中等线_CNKI" pitchFamily="2" charset="-122"/>
                <a:ea typeface="华光中等线_CNKI" pitchFamily="2" charset="-122"/>
                <a:sym typeface="思源黑体旧字形 ExtraLight" pitchFamily="34" charset="-128"/>
              </a:rPr>
              <a:t>)</a:t>
            </a:r>
            <a:endParaRPr lang="zh-CN" altLang="en-US" sz="2000">
              <a:solidFill>
                <a:srgbClr val="404040"/>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22"/>
          <p:cNvSpPr txBox="1">
            <a:spLocks noChangeArrowheads="1"/>
          </p:cNvSpPr>
          <p:nvPr/>
        </p:nvSpPr>
        <p:spPr bwMode="auto">
          <a:xfrm>
            <a:off x="703263" y="6619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注册功能测试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820738" y="1433513"/>
            <a:ext cx="2640012" cy="369887"/>
          </a:xfrm>
          <a:prstGeom prst="rect">
            <a:avLst/>
          </a:prstGeom>
          <a:noFill/>
        </p:spPr>
        <p:txBody>
          <a:bodyPr>
            <a:spAutoFit/>
          </a:bodyPr>
          <a:lstStyle/>
          <a:p>
            <a:pPr eaLnBrk="1" hangingPunct="1">
              <a:defRPr/>
            </a:pPr>
            <a:r>
              <a:rPr lang="zh-CN" altLang="en-US" b="1" kern="100" dirty="0">
                <a:latin typeface="Times New Roman" panose="02020603050405020304" pitchFamily="18" charset="0"/>
                <a:ea typeface="华光中等线_CNKI" panose="02000500000000000000"/>
                <a:cs typeface="Times New Roman" panose="02020603050405020304" pitchFamily="18" charset="0"/>
              </a:rPr>
              <a:t>注册测试</a:t>
            </a: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sp>
        <p:nvSpPr>
          <p:cNvPr id="7" name="文本框 6"/>
          <p:cNvSpPr txBox="1"/>
          <p:nvPr/>
        </p:nvSpPr>
        <p:spPr>
          <a:xfrm>
            <a:off x="596900" y="1882775"/>
            <a:ext cx="5421313" cy="4254500"/>
          </a:xfrm>
          <a:prstGeom prst="rect">
            <a:avLst/>
          </a:prstGeom>
          <a:noFill/>
        </p:spPr>
        <p:txBody>
          <a:bodyPr>
            <a:spAutoFit/>
          </a:bodyPr>
          <a:lstStyle/>
          <a:p>
            <a:pPr indent="266700" algn="just" eaLnBrk="1" hangingPunct="1">
              <a:lnSpc>
                <a:spcPct val="150000"/>
              </a:lnSpc>
              <a:defRPr/>
            </a:pPr>
            <a:r>
              <a:rPr lang="zh-CN" altLang="zh-CN" sz="1400" kern="100" dirty="0">
                <a:latin typeface="Times New Roman" panose="02020603050405020304" pitchFamily="18" charset="0"/>
                <a:ea typeface="华光中等线_CNKI" panose="02000500000000000000"/>
              </a:rPr>
              <a:t>对用户注册功能，产生“</a:t>
            </a:r>
            <a:r>
              <a:rPr lang="zh-CN" altLang="zh-CN" sz="1400" kern="100" dirty="0">
                <a:solidFill>
                  <a:srgbClr val="000000"/>
                </a:solidFill>
                <a:latin typeface="Times New Roman" panose="02020603050405020304" pitchFamily="18" charset="0"/>
                <a:ea typeface="华光中等线_CNKI" panose="02000500000000000000"/>
              </a:rPr>
              <a:t>成功”和“失败”的两种大致情况</a:t>
            </a:r>
            <a:r>
              <a:rPr lang="zh-CN" altLang="zh-CN" sz="1400" kern="100" dirty="0">
                <a:latin typeface="Times New Roman" panose="02020603050405020304" pitchFamily="18" charset="0"/>
                <a:ea typeface="华光中等线_CNKI" panose="02000500000000000000"/>
              </a:rPr>
              <a:t>使用“黑盒”</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“等价类划分”</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“边界值分析”的方法进行测试。</a:t>
            </a:r>
            <a:endParaRPr lang="zh-CN" altLang="zh-CN" sz="14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zh-CN" altLang="zh-CN" sz="1400" kern="100" dirty="0">
                <a:latin typeface="Times New Roman" panose="02020603050405020304" pitchFamily="18" charset="0"/>
                <a:ea typeface="华光中等线_CNKI" panose="02000500000000000000"/>
              </a:rPr>
              <a:t>等价类分析：</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1.</a:t>
            </a:r>
            <a:r>
              <a:rPr lang="zh-CN" altLang="zh-CN" sz="1400" kern="100" dirty="0">
                <a:latin typeface="Times New Roman" panose="02020603050405020304" pitchFamily="18" charset="0"/>
                <a:ea typeface="华光中等线_CNKI" panose="02000500000000000000"/>
              </a:rPr>
              <a:t>用户名：长度</a:t>
            </a:r>
            <a:r>
              <a:rPr lang="en-US" altLang="zh-CN" sz="1400" kern="100" dirty="0">
                <a:latin typeface="Times New Roman" panose="02020603050405020304" pitchFamily="18" charset="0"/>
                <a:ea typeface="华光中等线_CNKI" panose="02000500000000000000"/>
              </a:rPr>
              <a:t>5-25</a:t>
            </a:r>
            <a:r>
              <a:rPr lang="zh-CN" altLang="zh-CN" sz="1400" kern="100" dirty="0">
                <a:latin typeface="Times New Roman" panose="02020603050405020304" pitchFamily="18" charset="0"/>
                <a:ea typeface="华光中等线_CNKI" panose="02000500000000000000"/>
              </a:rPr>
              <a:t>大小写字母、数字，且不重复的字符串。</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2.</a:t>
            </a:r>
            <a:r>
              <a:rPr lang="zh-CN" altLang="zh-CN" sz="1400" kern="100" dirty="0">
                <a:latin typeface="Times New Roman" panose="02020603050405020304" pitchFamily="18" charset="0"/>
                <a:ea typeface="华光中等线_CNKI" panose="02000500000000000000"/>
              </a:rPr>
              <a:t>密码：</a:t>
            </a:r>
            <a:r>
              <a:rPr lang="en-US" altLang="zh-CN" sz="1400" kern="100" dirty="0">
                <a:latin typeface="Times New Roman" panose="02020603050405020304" pitchFamily="18" charset="0"/>
                <a:ea typeface="华光中等线_CNKI" panose="02000500000000000000"/>
              </a:rPr>
              <a:t>6-20</a:t>
            </a:r>
            <a:r>
              <a:rPr lang="zh-CN" altLang="zh-CN" sz="1400" kern="100" dirty="0">
                <a:latin typeface="Times New Roman" panose="02020603050405020304" pitchFamily="18" charset="0"/>
                <a:ea typeface="华光中等线_CNKI" panose="02000500000000000000"/>
              </a:rPr>
              <a:t>个字符，不等于用户名，且字母、数字、符号至少包含一种</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3.</a:t>
            </a:r>
            <a:r>
              <a:rPr lang="zh-CN" altLang="zh-CN" sz="1400" kern="100" dirty="0">
                <a:latin typeface="Times New Roman" panose="02020603050405020304" pitchFamily="18" charset="0"/>
                <a:ea typeface="华光中等线_CNKI" panose="02000500000000000000"/>
              </a:rPr>
              <a:t>确认密码：与密码相同</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4.</a:t>
            </a:r>
            <a:r>
              <a:rPr lang="zh-CN" altLang="zh-CN" sz="1400" kern="100" dirty="0">
                <a:latin typeface="Times New Roman" panose="02020603050405020304" pitchFamily="18" charset="0"/>
                <a:ea typeface="华光中等线_CNKI" panose="02000500000000000000"/>
              </a:rPr>
              <a:t>昵称：任意非空字符串</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5.</a:t>
            </a:r>
            <a:r>
              <a:rPr lang="zh-CN" altLang="zh-CN" sz="1400" kern="100" dirty="0">
                <a:latin typeface="Times New Roman" panose="02020603050405020304" pitchFamily="18" charset="0"/>
                <a:ea typeface="华光中等线_CNKI" panose="02000500000000000000"/>
              </a:rPr>
              <a:t>性别：只能</a:t>
            </a:r>
            <a:r>
              <a:rPr lang="en-US" altLang="zh-CN" sz="1400" kern="100" dirty="0">
                <a:latin typeface="Times New Roman" panose="02020603050405020304" pitchFamily="18" charset="0"/>
                <a:ea typeface="华光中等线_CNKI" panose="02000500000000000000"/>
              </a:rPr>
              <a:t>0(</a:t>
            </a:r>
            <a:r>
              <a:rPr lang="zh-CN" altLang="zh-CN" sz="1400" kern="100" dirty="0">
                <a:latin typeface="Times New Roman" panose="02020603050405020304" pitchFamily="18" charset="0"/>
                <a:ea typeface="华光中等线_CNKI" panose="02000500000000000000"/>
              </a:rPr>
              <a:t>男</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或</a:t>
            </a:r>
            <a:r>
              <a:rPr lang="en-US" altLang="zh-CN" sz="1400" kern="100" dirty="0">
                <a:latin typeface="Times New Roman" panose="02020603050405020304" pitchFamily="18" charset="0"/>
                <a:ea typeface="华光中等线_CNKI" panose="02000500000000000000"/>
              </a:rPr>
              <a:t>1(</a:t>
            </a:r>
            <a:r>
              <a:rPr lang="zh-CN" altLang="zh-CN" sz="1400" kern="100" dirty="0">
                <a:latin typeface="Times New Roman" panose="02020603050405020304" pitchFamily="18" charset="0"/>
                <a:ea typeface="华光中等线_CNKI" panose="02000500000000000000"/>
              </a:rPr>
              <a:t>女</a:t>
            </a:r>
            <a:r>
              <a:rPr lang="en-US" altLang="zh-CN" sz="1400" kern="100" dirty="0">
                <a:latin typeface="Times New Roman" panose="02020603050405020304" pitchFamily="18" charset="0"/>
                <a:ea typeface="华光中等线_CNKI" panose="02000500000000000000"/>
              </a:rPr>
              <a:t>)</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en-US" altLang="zh-CN" sz="1400" kern="100" dirty="0">
                <a:latin typeface="Times New Roman" panose="02020603050405020304" pitchFamily="18" charset="0"/>
                <a:ea typeface="华光中等线_CNKI" panose="02000500000000000000"/>
              </a:rPr>
              <a:t>6.</a:t>
            </a:r>
            <a:r>
              <a:rPr lang="zh-CN" altLang="zh-CN" sz="1400" kern="100" dirty="0">
                <a:latin typeface="Times New Roman" panose="02020603050405020304" pitchFamily="18" charset="0"/>
                <a:ea typeface="华光中等线_CNKI" panose="02000500000000000000"/>
              </a:rPr>
              <a:t>地址：中国行政区划号码，三级地址</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zh-CN" altLang="zh-CN" sz="1400" kern="100" dirty="0">
                <a:latin typeface="Times New Roman" panose="02020603050405020304" pitchFamily="18" charset="0"/>
                <a:ea typeface="华光中等线_CNKI" panose="02000500000000000000"/>
              </a:rPr>
              <a:t>选择正确的输入值，可注册成功：</a:t>
            </a:r>
            <a:endParaRPr lang="zh-CN" altLang="zh-CN" sz="1400" kern="100" dirty="0">
              <a:latin typeface="Times New Roman" panose="02020603050405020304" pitchFamily="18" charset="0"/>
              <a:ea typeface="华光中等线_CNKI" panose="02000500000000000000"/>
            </a:endParaRPr>
          </a:p>
          <a:p>
            <a:pPr marL="304800" algn="just" eaLnBrk="1" hangingPunct="1">
              <a:lnSpc>
                <a:spcPct val="150000"/>
              </a:lnSpc>
              <a:defRPr/>
            </a:pPr>
            <a:r>
              <a:rPr lang="zh-CN" altLang="zh-CN" sz="1400" kern="100" dirty="0">
                <a:latin typeface="Times New Roman" panose="02020603050405020304" pitchFamily="18" charset="0"/>
                <a:ea typeface="华光中等线_CNKI" panose="02000500000000000000"/>
              </a:rPr>
              <a:t>非空用户名</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有效邮箱</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非空密码</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重复密码输入一致</a:t>
            </a:r>
            <a:r>
              <a:rPr lang="en-US" altLang="zh-CN" sz="1400" kern="100" dirty="0">
                <a:latin typeface="Times New Roman" panose="02020603050405020304" pitchFamily="18" charset="0"/>
                <a:ea typeface="华光中等线_CNKI" panose="02000500000000000000"/>
              </a:rPr>
              <a:t>+</a:t>
            </a:r>
            <a:r>
              <a:rPr lang="zh-CN" altLang="zh-CN" sz="1400" kern="100" dirty="0">
                <a:latin typeface="Times New Roman" panose="02020603050405020304" pitchFamily="18" charset="0"/>
                <a:ea typeface="华光中等线_CNKI" panose="02000500000000000000"/>
              </a:rPr>
              <a:t>正确的验证</a:t>
            </a:r>
            <a:endParaRPr lang="zh-CN" altLang="zh-CN" sz="1400" kern="100" dirty="0">
              <a:latin typeface="Times New Roman" panose="02020603050405020304" pitchFamily="18" charset="0"/>
              <a:ea typeface="华光中等线_CNKI" panose="02000500000000000000"/>
            </a:endParaRPr>
          </a:p>
        </p:txBody>
      </p:sp>
      <p:sp>
        <p:nvSpPr>
          <p:cNvPr id="33797" name="文本框 7"/>
          <p:cNvSpPr txBox="1">
            <a:spLocks noChangeArrowheads="1"/>
          </p:cNvSpPr>
          <p:nvPr/>
        </p:nvSpPr>
        <p:spPr bwMode="auto">
          <a:xfrm>
            <a:off x="6565900" y="1433513"/>
            <a:ext cx="3227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ea typeface="华光中等线_CNKI" pitchFamily="2" charset="-122"/>
              </a:rPr>
              <a:t>部分等价类划分表和用例表</a:t>
            </a:r>
            <a:endParaRPr lang="zh-CN" altLang="en-US" b="1">
              <a:ea typeface="华光中等线_CNKI" pitchFamily="2" charset="-122"/>
            </a:endParaRPr>
          </a:p>
        </p:txBody>
      </p:sp>
      <p:pic>
        <p:nvPicPr>
          <p:cNvPr id="3379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0325" y="2106613"/>
            <a:ext cx="4687888"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75" y="4010025"/>
            <a:ext cx="363378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22"/>
          <p:cNvSpPr txBox="1">
            <a:spLocks noChangeArrowheads="1"/>
          </p:cNvSpPr>
          <p:nvPr/>
        </p:nvSpPr>
        <p:spPr bwMode="auto">
          <a:xfrm>
            <a:off x="703263" y="6619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注册功能测试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35843"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263" y="1816100"/>
            <a:ext cx="517683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703263" y="1285875"/>
            <a:ext cx="2641600" cy="368300"/>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用例测试结果</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pic>
        <p:nvPicPr>
          <p:cNvPr id="35845"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25" y="1816100"/>
            <a:ext cx="5472113"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8750" y="1974850"/>
            <a:ext cx="4457700" cy="3465513"/>
          </a:xfrm>
          <a:prstGeom prst="rect">
            <a:avLst/>
          </a:prstGeom>
          <a:noFill/>
        </p:spPr>
        <p:txBody>
          <a:bodyPr>
            <a:spAutoFit/>
          </a:bodyPr>
          <a:lstStyle/>
          <a:p>
            <a:pPr eaLnBrk="1" hangingPunct="1">
              <a:lnSpc>
                <a:spcPct val="200000"/>
              </a:lnSpc>
              <a:defRPr/>
            </a:pPr>
            <a:r>
              <a:rPr lang="zh-CN" altLang="en-US" sz="1600" kern="100" dirty="0">
                <a:latin typeface="Times New Roman" panose="02020603050405020304" pitchFamily="18" charset="0"/>
                <a:ea typeface="华光中等线_CNKI" panose="02000500000000000000"/>
              </a:rPr>
              <a:t>        </a:t>
            </a:r>
            <a:r>
              <a:rPr lang="zh-CN" altLang="zh-CN" sz="1600" kern="100" dirty="0">
                <a:latin typeface="Times New Roman" panose="02020603050405020304" pitchFamily="18" charset="0"/>
                <a:ea typeface="华光中等线_CNKI" panose="02000500000000000000"/>
              </a:rPr>
              <a:t>总体来看在注册功能测试中发现有许多与预期结果不符合的地方，注册功能完成得不完善。</a:t>
            </a:r>
            <a:endParaRPr lang="en-US" altLang="zh-CN" sz="1600" kern="100" dirty="0">
              <a:latin typeface="Times New Roman" panose="02020603050405020304" pitchFamily="18" charset="0"/>
              <a:ea typeface="华光中等线_CNKI" panose="02000500000000000000"/>
            </a:endParaRPr>
          </a:p>
          <a:p>
            <a:pPr eaLnBrk="1" hangingPunct="1">
              <a:lnSpc>
                <a:spcPct val="200000"/>
              </a:lnSpc>
              <a:defRPr/>
            </a:pPr>
            <a:r>
              <a:rPr lang="en-US" altLang="zh-CN" sz="1600" kern="100" dirty="0">
                <a:latin typeface="Times New Roman" panose="02020603050405020304" pitchFamily="18" charset="0"/>
                <a:ea typeface="华光中等线_CNKI" panose="02000500000000000000"/>
              </a:rPr>
              <a:t>        </a:t>
            </a:r>
            <a:r>
              <a:rPr lang="zh-CN" altLang="zh-CN" sz="1600" kern="100" dirty="0">
                <a:latin typeface="Times New Roman" panose="02020603050405020304" pitchFamily="18" charset="0"/>
                <a:ea typeface="华光中等线_CNKI" panose="02000500000000000000"/>
              </a:rPr>
              <a:t>对表单的输入验证中，前端的“提交前验证”能保证用户的体验，却没有在后端进行“提交后二次验证”，产生容易被利用的风险。例如用户改写并重放了某个注册表单，可以产生一个无密码即可登陆的有效账户。</a:t>
            </a:r>
            <a:endParaRPr lang="zh-CN" altLang="zh-CN" sz="1600" kern="100" dirty="0">
              <a:latin typeface="Times New Roman" panose="02020603050405020304" pitchFamily="18" charset="0"/>
              <a:ea typeface="华光中等线_CNKI" panose="02000500000000000000"/>
            </a:endParaRPr>
          </a:p>
        </p:txBody>
      </p:sp>
      <p:sp>
        <p:nvSpPr>
          <p:cNvPr id="5" name="文本框 4"/>
          <p:cNvSpPr txBox="1"/>
          <p:nvPr/>
        </p:nvSpPr>
        <p:spPr>
          <a:xfrm>
            <a:off x="6778625" y="1520825"/>
            <a:ext cx="3917950" cy="369888"/>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注册测试用例测试过程中的差异情况</a:t>
            </a:r>
            <a:endParaRPr lang="zh-CN" altLang="en-US" b="1" dirty="0">
              <a:ea typeface="华光中等线_CNKI" panose="02000500000000000000"/>
            </a:endParaRPr>
          </a:p>
        </p:txBody>
      </p:sp>
      <p:sp>
        <p:nvSpPr>
          <p:cNvPr id="37892" name="文本框 22"/>
          <p:cNvSpPr txBox="1">
            <a:spLocks noChangeArrowheads="1"/>
          </p:cNvSpPr>
          <p:nvPr/>
        </p:nvSpPr>
        <p:spPr bwMode="auto">
          <a:xfrm>
            <a:off x="703263" y="6619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注册功能测试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37893"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9788" y="2786063"/>
            <a:ext cx="5365750" cy="18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844550" y="1974850"/>
            <a:ext cx="1890713" cy="369888"/>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注册测试</a:t>
            </a:r>
            <a:r>
              <a:rPr lang="zh-CN" altLang="en-US" b="1" kern="100" dirty="0">
                <a:latin typeface="Times New Roman" panose="02020603050405020304" pitchFamily="18" charset="0"/>
                <a:ea typeface="华光中等线_CNKI" panose="02000500000000000000"/>
                <a:cs typeface="Times New Roman" panose="02020603050405020304" pitchFamily="18" charset="0"/>
              </a:rPr>
              <a:t>小结</a:t>
            </a:r>
            <a:endParaRPr lang="zh-CN" altLang="en-US" b="1" dirty="0">
              <a:ea typeface="华光中等线_CNKI" panose="02000500000000000000"/>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22"/>
          <p:cNvSpPr txBox="1">
            <a:spLocks noChangeArrowheads="1"/>
          </p:cNvSpPr>
          <p:nvPr/>
        </p:nvSpPr>
        <p:spPr bwMode="auto">
          <a:xfrm>
            <a:off x="660400" y="701675"/>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添加商品功能测试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852488" y="1433513"/>
            <a:ext cx="2640012" cy="369887"/>
          </a:xfrm>
          <a:prstGeom prst="rect">
            <a:avLst/>
          </a:prstGeom>
          <a:noFill/>
        </p:spPr>
        <p:txBody>
          <a:bodyPr>
            <a:spAutoFit/>
          </a:bodyPr>
          <a:lstStyle/>
          <a:p>
            <a:pPr eaLnBrk="1" hangingPunct="1">
              <a:defRPr/>
            </a:pPr>
            <a:r>
              <a:rPr lang="zh-CN" altLang="en-US" b="1" kern="100" dirty="0">
                <a:latin typeface="Times New Roman" panose="02020603050405020304" pitchFamily="18" charset="0"/>
                <a:ea typeface="华光中等线_CNKI" panose="02000500000000000000"/>
                <a:cs typeface="Times New Roman" panose="02020603050405020304" pitchFamily="18" charset="0"/>
              </a:rPr>
              <a:t>添加商品测试</a:t>
            </a: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sp>
        <p:nvSpPr>
          <p:cNvPr id="7" name="文本框 6"/>
          <p:cNvSpPr txBox="1"/>
          <p:nvPr/>
        </p:nvSpPr>
        <p:spPr>
          <a:xfrm>
            <a:off x="596900" y="1946275"/>
            <a:ext cx="5421313" cy="3373438"/>
          </a:xfrm>
          <a:prstGeom prst="rect">
            <a:avLst/>
          </a:prstGeom>
          <a:noFill/>
        </p:spPr>
        <p:txBody>
          <a:bodyPr>
            <a:spAutoFit/>
          </a:bodyPr>
          <a:lstStyle/>
          <a:p>
            <a:pPr indent="266700" algn="just" eaLnBrk="1" hangingPunct="1">
              <a:lnSpc>
                <a:spcPct val="150000"/>
              </a:lnSpc>
              <a:defRPr/>
            </a:pPr>
            <a:r>
              <a:rPr lang="zh-CN" altLang="en-US" sz="1600" kern="100" dirty="0">
                <a:latin typeface="Times New Roman" panose="02020603050405020304" pitchFamily="18" charset="0"/>
                <a:ea typeface="华光中等线_CNKI" panose="02000500000000000000"/>
              </a:rPr>
              <a:t>测试项描述：验证管理员添加商品功能，两个输入框分别输入：</a:t>
            </a:r>
            <a:endParaRPr lang="zh-CN" altLang="en-US"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en-US" altLang="zh-CN" sz="1600" kern="100" dirty="0">
                <a:latin typeface="Times New Roman" panose="02020603050405020304" pitchFamily="18" charset="0"/>
                <a:ea typeface="华光中等线_CNKI" panose="02000500000000000000"/>
              </a:rPr>
              <a:t>(1)</a:t>
            </a:r>
            <a:r>
              <a:rPr lang="zh-CN" altLang="en-US" sz="1600" kern="100" dirty="0">
                <a:latin typeface="Times New Roman" panose="02020603050405020304" pitchFamily="18" charset="0"/>
                <a:ea typeface="华光中等线_CNKI" panose="02000500000000000000"/>
              </a:rPr>
              <a:t>产品类型：从“产品类别列表”接口获取，有限非空集合之一，默认格式为数字标注</a:t>
            </a:r>
            <a:endParaRPr lang="zh-CN" altLang="en-US"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en-US" altLang="zh-CN" sz="1600" kern="100" dirty="0">
                <a:latin typeface="Times New Roman" panose="02020603050405020304" pitchFamily="18" charset="0"/>
                <a:ea typeface="华光中等线_CNKI" panose="02000500000000000000"/>
              </a:rPr>
              <a:t>(2)</a:t>
            </a:r>
            <a:r>
              <a:rPr lang="zh-CN" altLang="en-US" sz="1600" kern="100" dirty="0">
                <a:latin typeface="Times New Roman" panose="02020603050405020304" pitchFamily="18" charset="0"/>
                <a:ea typeface="华光中等线_CNKI" panose="02000500000000000000"/>
              </a:rPr>
              <a:t>产品状态：“销售中”、“已售完”两种情况</a:t>
            </a:r>
            <a:endParaRPr lang="zh-CN" altLang="en-US"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en-US" altLang="zh-CN" sz="1600" kern="100" dirty="0">
                <a:latin typeface="Times New Roman" panose="02020603050405020304" pitchFamily="18" charset="0"/>
                <a:ea typeface="华光中等线_CNKI" panose="02000500000000000000"/>
              </a:rPr>
              <a:t>(3)</a:t>
            </a:r>
            <a:r>
              <a:rPr lang="zh-CN" altLang="en-US" sz="1600" kern="100" dirty="0">
                <a:latin typeface="Times New Roman" panose="02020603050405020304" pitchFamily="18" charset="0"/>
                <a:ea typeface="华光中等线_CNKI" panose="02000500000000000000"/>
              </a:rPr>
              <a:t>产品名称：非空，长度大于</a:t>
            </a:r>
            <a:r>
              <a:rPr lang="en-US" altLang="zh-CN" sz="1600" kern="100" dirty="0">
                <a:latin typeface="Times New Roman" panose="02020603050405020304" pitchFamily="18" charset="0"/>
                <a:ea typeface="华光中等线_CNKI" panose="02000500000000000000"/>
              </a:rPr>
              <a:t>0</a:t>
            </a:r>
            <a:endParaRPr lang="en-US" altLang="zh-CN"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en-US" altLang="zh-CN" sz="1600" kern="100" dirty="0">
                <a:latin typeface="Times New Roman" panose="02020603050405020304" pitchFamily="18" charset="0"/>
                <a:ea typeface="华光中等线_CNKI" panose="02000500000000000000"/>
              </a:rPr>
              <a:t>(4)</a:t>
            </a:r>
            <a:r>
              <a:rPr lang="zh-CN" altLang="en-US" sz="1600" kern="100" dirty="0">
                <a:latin typeface="Times New Roman" panose="02020603050405020304" pitchFamily="18" charset="0"/>
                <a:ea typeface="华光中等线_CNKI" panose="02000500000000000000"/>
              </a:rPr>
              <a:t>原价：大于等于</a:t>
            </a:r>
            <a:r>
              <a:rPr lang="en-US" altLang="zh-CN" sz="1600" kern="100" dirty="0">
                <a:latin typeface="Times New Roman" panose="02020603050405020304" pitchFamily="18" charset="0"/>
                <a:ea typeface="华光中等线_CNKI" panose="02000500000000000000"/>
              </a:rPr>
              <a:t>0</a:t>
            </a:r>
            <a:r>
              <a:rPr lang="zh-CN" altLang="en-US" sz="1600" kern="100" dirty="0">
                <a:latin typeface="Times New Roman" panose="02020603050405020304" pitchFamily="18" charset="0"/>
                <a:ea typeface="华光中等线_CNKI" panose="02000500000000000000"/>
              </a:rPr>
              <a:t>元</a:t>
            </a:r>
            <a:endParaRPr lang="zh-CN" altLang="en-US"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en-US" altLang="zh-CN" sz="1600" kern="100" dirty="0">
                <a:latin typeface="Times New Roman" panose="02020603050405020304" pitchFamily="18" charset="0"/>
                <a:ea typeface="华光中等线_CNKI" panose="02000500000000000000"/>
              </a:rPr>
              <a:t>(5)</a:t>
            </a:r>
            <a:r>
              <a:rPr lang="zh-CN" altLang="en-US" sz="1600" kern="100" dirty="0">
                <a:latin typeface="Times New Roman" panose="02020603050405020304" pitchFamily="18" charset="0"/>
                <a:ea typeface="华光中等线_CNKI" panose="02000500000000000000"/>
              </a:rPr>
              <a:t>促销价：小于等于原价，大于等于</a:t>
            </a:r>
            <a:r>
              <a:rPr lang="en-US" altLang="zh-CN" sz="1600" kern="100" dirty="0">
                <a:latin typeface="Times New Roman" panose="02020603050405020304" pitchFamily="18" charset="0"/>
                <a:ea typeface="华光中等线_CNKI" panose="02000500000000000000"/>
              </a:rPr>
              <a:t>0</a:t>
            </a:r>
            <a:r>
              <a:rPr lang="zh-CN" altLang="en-US" sz="1600" kern="100" dirty="0">
                <a:latin typeface="Times New Roman" panose="02020603050405020304" pitchFamily="18" charset="0"/>
                <a:ea typeface="华光中等线_CNKI" panose="02000500000000000000"/>
              </a:rPr>
              <a:t>元</a:t>
            </a:r>
            <a:endParaRPr lang="zh-CN" altLang="en-US" sz="1600" kern="100" dirty="0">
              <a:latin typeface="Times New Roman" panose="02020603050405020304" pitchFamily="18" charset="0"/>
              <a:ea typeface="华光中等线_CNKI" panose="02000500000000000000"/>
            </a:endParaRPr>
          </a:p>
          <a:p>
            <a:pPr indent="266700" algn="just" eaLnBrk="1" hangingPunct="1">
              <a:lnSpc>
                <a:spcPct val="150000"/>
              </a:lnSpc>
              <a:defRPr/>
            </a:pPr>
            <a:r>
              <a:rPr lang="zh-CN" altLang="en-US" sz="1600" kern="100" dirty="0">
                <a:latin typeface="Times New Roman" panose="02020603050405020304" pitchFamily="18" charset="0"/>
                <a:ea typeface="华光中等线_CNKI" panose="02000500000000000000"/>
              </a:rPr>
              <a:t>预置条件：无</a:t>
            </a:r>
            <a:endParaRPr lang="zh-CN" altLang="en-US" sz="1600" kern="100" dirty="0">
              <a:latin typeface="Times New Roman" panose="02020603050405020304" pitchFamily="18" charset="0"/>
              <a:ea typeface="华光中等线_CNKI" panose="02000500000000000000"/>
            </a:endParaRPr>
          </a:p>
        </p:txBody>
      </p:sp>
      <p:sp>
        <p:nvSpPr>
          <p:cNvPr id="39941" name="文本框 7"/>
          <p:cNvSpPr txBox="1">
            <a:spLocks noChangeArrowheads="1"/>
          </p:cNvSpPr>
          <p:nvPr/>
        </p:nvSpPr>
        <p:spPr bwMode="auto">
          <a:xfrm>
            <a:off x="7183438" y="1484313"/>
            <a:ext cx="322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ea typeface="华光中等线_CNKI" pitchFamily="2" charset="-122"/>
              </a:rPr>
              <a:t>部分等价类划分表和用例表</a:t>
            </a:r>
            <a:endParaRPr lang="zh-CN" altLang="en-US" b="1">
              <a:ea typeface="华光中等线_CNKI" pitchFamily="2" charset="-122"/>
            </a:endParaRPr>
          </a:p>
        </p:txBody>
      </p:sp>
      <p:pic>
        <p:nvPicPr>
          <p:cNvPr id="39942"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7700" y="2314575"/>
            <a:ext cx="35972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838" y="4159250"/>
            <a:ext cx="4953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文本框 22"/>
          <p:cNvSpPr txBox="1">
            <a:spLocks noChangeArrowheads="1"/>
          </p:cNvSpPr>
          <p:nvPr/>
        </p:nvSpPr>
        <p:spPr bwMode="auto">
          <a:xfrm>
            <a:off x="598488" y="661988"/>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添加商品功能测试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703263" y="1285875"/>
            <a:ext cx="2641600" cy="368300"/>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用例测试结果</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pic>
        <p:nvPicPr>
          <p:cNvPr id="41988"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38525" y="893763"/>
            <a:ext cx="50292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8750" y="2189163"/>
            <a:ext cx="4457700" cy="2479675"/>
          </a:xfrm>
          <a:prstGeom prst="rect">
            <a:avLst/>
          </a:prstGeom>
          <a:noFill/>
        </p:spPr>
        <p:txBody>
          <a:bodyPr>
            <a:spAutoFit/>
          </a:bodyPr>
          <a:lstStyle/>
          <a:p>
            <a:pPr eaLnBrk="1" hangingPunct="1">
              <a:lnSpc>
                <a:spcPct val="200000"/>
              </a:lnSpc>
              <a:defRPr/>
            </a:pPr>
            <a:r>
              <a:rPr lang="zh-CN" altLang="en-US" sz="1600" kern="100" dirty="0">
                <a:latin typeface="Times New Roman" panose="02020603050405020304" pitchFamily="18" charset="0"/>
                <a:ea typeface="华光中等线_CNKI" panose="02000500000000000000"/>
              </a:rPr>
              <a:t>        经过测试，测试结果均与测试用例的预期结果有许多不符合。与注册功能类似，完全缺少后台表单验证。例如，一件商品没有设置商品名称，仍然会被添加到数据中，并且返回已经成功添加了一件商品，没有出错提示信息。</a:t>
            </a:r>
            <a:endParaRPr lang="zh-CN" altLang="zh-CN" sz="1600" kern="100" dirty="0">
              <a:latin typeface="Times New Roman" panose="02020603050405020304" pitchFamily="18" charset="0"/>
              <a:ea typeface="华光中等线_CNKI" panose="02000500000000000000"/>
            </a:endParaRPr>
          </a:p>
        </p:txBody>
      </p:sp>
      <p:sp>
        <p:nvSpPr>
          <p:cNvPr id="5" name="文本框 4"/>
          <p:cNvSpPr txBox="1"/>
          <p:nvPr/>
        </p:nvSpPr>
        <p:spPr>
          <a:xfrm>
            <a:off x="6508750" y="1604963"/>
            <a:ext cx="4457700" cy="369887"/>
          </a:xfrm>
          <a:prstGeom prst="rect">
            <a:avLst/>
          </a:prstGeom>
          <a:noFill/>
        </p:spPr>
        <p:txBody>
          <a:bodyPr>
            <a:spAutoFit/>
          </a:bodyPr>
          <a:lstStyle/>
          <a:p>
            <a:pPr eaLnBrk="1" hangingPunct="1">
              <a:defRPr/>
            </a:pPr>
            <a:r>
              <a:rPr lang="zh-CN" altLang="en-US" b="1" kern="100" dirty="0">
                <a:latin typeface="Times New Roman" panose="02020603050405020304" pitchFamily="18" charset="0"/>
                <a:ea typeface="华光中等线_CNKI" panose="02000500000000000000"/>
                <a:cs typeface="Times New Roman" panose="02020603050405020304" pitchFamily="18" charset="0"/>
              </a:rPr>
              <a:t>添加商品</a:t>
            </a:r>
            <a:r>
              <a:rPr lang="zh-CN" altLang="zh-CN" b="1" kern="100" dirty="0">
                <a:latin typeface="Times New Roman" panose="02020603050405020304" pitchFamily="18" charset="0"/>
                <a:ea typeface="华光中等线_CNKI" panose="02000500000000000000"/>
                <a:cs typeface="Times New Roman" panose="02020603050405020304" pitchFamily="18" charset="0"/>
              </a:rPr>
              <a:t>测试用例测试过程中的差异情况</a:t>
            </a:r>
            <a:endParaRPr lang="zh-CN" altLang="en-US" b="1" dirty="0">
              <a:ea typeface="华光中等线_CNKI" panose="02000500000000000000"/>
            </a:endParaRPr>
          </a:p>
        </p:txBody>
      </p:sp>
      <p:sp>
        <p:nvSpPr>
          <p:cNvPr id="44036" name="文本框 22"/>
          <p:cNvSpPr txBox="1">
            <a:spLocks noChangeArrowheads="1"/>
          </p:cNvSpPr>
          <p:nvPr/>
        </p:nvSpPr>
        <p:spPr bwMode="auto">
          <a:xfrm>
            <a:off x="714375" y="715963"/>
            <a:ext cx="264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添加商品功能测试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11" name="文本框 10"/>
          <p:cNvSpPr txBox="1"/>
          <p:nvPr/>
        </p:nvSpPr>
        <p:spPr>
          <a:xfrm>
            <a:off x="987425" y="1890713"/>
            <a:ext cx="2101850" cy="368300"/>
          </a:xfrm>
          <a:prstGeom prst="rect">
            <a:avLst/>
          </a:prstGeom>
          <a:noFill/>
        </p:spPr>
        <p:txBody>
          <a:bodyPr>
            <a:spAutoFit/>
          </a:bodyPr>
          <a:lstStyle/>
          <a:p>
            <a:pPr eaLnBrk="1" hangingPunct="1">
              <a:defRPr/>
            </a:pPr>
            <a:r>
              <a:rPr lang="zh-CN" altLang="en-US" b="1" kern="100" dirty="0">
                <a:latin typeface="Times New Roman" panose="02020603050405020304" pitchFamily="18" charset="0"/>
                <a:ea typeface="华光中等线_CNKI" panose="02000500000000000000"/>
                <a:cs typeface="Times New Roman" panose="02020603050405020304" pitchFamily="18" charset="0"/>
              </a:rPr>
              <a:t>添加商品</a:t>
            </a:r>
            <a:r>
              <a:rPr lang="zh-CN" altLang="zh-CN" b="1" kern="100" dirty="0">
                <a:latin typeface="Times New Roman" panose="02020603050405020304" pitchFamily="18" charset="0"/>
                <a:ea typeface="华光中等线_CNKI" panose="02000500000000000000"/>
                <a:cs typeface="Times New Roman" panose="02020603050405020304" pitchFamily="18" charset="0"/>
              </a:rPr>
              <a:t>测试</a:t>
            </a:r>
            <a:r>
              <a:rPr lang="zh-CN" altLang="en-US" b="1" kern="100" dirty="0">
                <a:latin typeface="Times New Roman" panose="02020603050405020304" pitchFamily="18" charset="0"/>
                <a:ea typeface="华光中等线_CNKI" panose="02000500000000000000"/>
                <a:cs typeface="Times New Roman" panose="02020603050405020304" pitchFamily="18" charset="0"/>
              </a:rPr>
              <a:t>小结</a:t>
            </a:r>
            <a:endParaRPr lang="zh-CN" altLang="en-US" b="1" dirty="0">
              <a:ea typeface="华光中等线_CNKI" panose="02000500000000000000"/>
            </a:endParaRPr>
          </a:p>
        </p:txBody>
      </p:sp>
      <p:pic>
        <p:nvPicPr>
          <p:cNvPr id="4403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3438" y="2971800"/>
            <a:ext cx="535781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22"/>
          <p:cNvSpPr txBox="1">
            <a:spLocks noChangeArrowheads="1"/>
          </p:cNvSpPr>
          <p:nvPr/>
        </p:nvSpPr>
        <p:spPr bwMode="auto">
          <a:xfrm>
            <a:off x="666750" y="669925"/>
            <a:ext cx="324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商品类别</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Mapper</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1319213" y="1847850"/>
            <a:ext cx="3059112" cy="369888"/>
          </a:xfrm>
          <a:prstGeom prst="rect">
            <a:avLst/>
          </a:prstGeom>
          <a:noFill/>
        </p:spPr>
        <p:txBody>
          <a:bodyPr>
            <a:spAutoFit/>
          </a:bodyPr>
          <a:lstStyle/>
          <a:p>
            <a:pPr eaLnBrk="1" hangingPunct="1">
              <a:defRPr/>
            </a:pPr>
            <a:r>
              <a:rPr lang="zh-CN" altLang="en-US" b="1" kern="100" dirty="0">
                <a:latin typeface="Times New Roman" panose="02020603050405020304" pitchFamily="18" charset="0"/>
                <a:ea typeface="华光中等线_CNKI" panose="02000500000000000000"/>
                <a:cs typeface="Times New Roman" panose="02020603050405020304" pitchFamily="18" charset="0"/>
              </a:rPr>
              <a:t>商品类别</a:t>
            </a:r>
            <a:r>
              <a:rPr lang="en-US" altLang="zh-CN" b="1" kern="100" dirty="0">
                <a:latin typeface="Times New Roman" panose="02020603050405020304" pitchFamily="18" charset="0"/>
                <a:ea typeface="华光中等线_CNKI" panose="02000500000000000000"/>
                <a:cs typeface="Times New Roman" panose="02020603050405020304" pitchFamily="18" charset="0"/>
              </a:rPr>
              <a:t>Mapper</a:t>
            </a:r>
            <a:r>
              <a:rPr lang="zh-CN" altLang="en-US" b="1" kern="100" dirty="0">
                <a:latin typeface="Times New Roman" panose="02020603050405020304" pitchFamily="18" charset="0"/>
                <a:ea typeface="华光中等线_CNKI" panose="02000500000000000000"/>
                <a:cs typeface="Times New Roman" panose="02020603050405020304" pitchFamily="18" charset="0"/>
              </a:rPr>
              <a:t>测试</a:t>
            </a: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sp>
        <p:nvSpPr>
          <p:cNvPr id="7" name="文本框 6"/>
          <p:cNvSpPr txBox="1"/>
          <p:nvPr/>
        </p:nvSpPr>
        <p:spPr>
          <a:xfrm>
            <a:off x="1084263" y="2543175"/>
            <a:ext cx="7964487" cy="2432050"/>
          </a:xfrm>
          <a:prstGeom prst="rect">
            <a:avLst/>
          </a:prstGeom>
          <a:noFill/>
        </p:spPr>
        <p:txBody>
          <a:bodyPr>
            <a:spAutoFit/>
          </a:bodyPr>
          <a:lstStyle/>
          <a:p>
            <a:pPr indent="266700" eaLnBrk="1" hangingPunct="1">
              <a:lnSpc>
                <a:spcPct val="300000"/>
              </a:lnSpc>
              <a:defRPr/>
            </a:pPr>
            <a:r>
              <a:rPr lang="zh-CN" altLang="en-US" kern="100" dirty="0">
                <a:latin typeface="Times New Roman" panose="02020603050405020304" pitchFamily="18" charset="0"/>
                <a:ea typeface="华光中等线_CNKI" panose="02000500000000000000"/>
              </a:rPr>
              <a:t>测试项描述：验证数据持久层和</a:t>
            </a:r>
            <a:r>
              <a:rPr lang="en-US" altLang="zh-CN" kern="100" dirty="0">
                <a:latin typeface="Times New Roman" panose="02020603050405020304" pitchFamily="18" charset="0"/>
                <a:ea typeface="华光中等线_CNKI" panose="02000500000000000000"/>
              </a:rPr>
              <a:t>MyBatis</a:t>
            </a:r>
            <a:r>
              <a:rPr lang="zh-CN" altLang="en-US" kern="100" dirty="0">
                <a:latin typeface="Times New Roman" panose="02020603050405020304" pitchFamily="18" charset="0"/>
                <a:ea typeface="华光中等线_CNKI" panose="02000500000000000000"/>
              </a:rPr>
              <a:t>的</a:t>
            </a:r>
            <a:r>
              <a:rPr lang="en-US" altLang="zh-CN" kern="100" dirty="0">
                <a:latin typeface="Times New Roman" panose="02020603050405020304" pitchFamily="18" charset="0"/>
                <a:ea typeface="华光中等线_CNKI" panose="02000500000000000000"/>
              </a:rPr>
              <a:t>xml</a:t>
            </a:r>
            <a:r>
              <a:rPr lang="zh-CN" altLang="en-US" kern="100" dirty="0">
                <a:latin typeface="Times New Roman" panose="02020603050405020304" pitchFamily="18" charset="0"/>
                <a:ea typeface="华光中等线_CNKI" panose="02000500000000000000"/>
              </a:rPr>
              <a:t>文件进行数据操纵的正确性：</a:t>
            </a:r>
            <a:endParaRPr lang="zh-CN" altLang="en-US" kern="100" dirty="0">
              <a:latin typeface="Times New Roman" panose="02020603050405020304" pitchFamily="18" charset="0"/>
              <a:ea typeface="华光中等线_CNKI" panose="02000500000000000000"/>
            </a:endParaRPr>
          </a:p>
          <a:p>
            <a:pPr indent="266700" eaLnBrk="1" hangingPunct="1">
              <a:lnSpc>
                <a:spcPct val="300000"/>
              </a:lnSpc>
              <a:defRPr/>
            </a:pPr>
            <a:r>
              <a:rPr lang="zh-CN" altLang="en-US" kern="100" dirty="0">
                <a:latin typeface="Times New Roman" panose="02020603050405020304" pitchFamily="18" charset="0"/>
                <a:ea typeface="华光中等线_CNKI" panose="02000500000000000000"/>
              </a:rPr>
              <a:t>预置条件：替换数据库为内存数据库，以减少主数据库回滚风险，达到进行局部的测试的目的</a:t>
            </a:r>
            <a:endParaRPr lang="zh-CN" altLang="en-US" kern="100" dirty="0">
              <a:latin typeface="Times New Roman" panose="02020603050405020304" pitchFamily="18" charset="0"/>
              <a:ea typeface="华光中等线_CNKI" panose="02000500000000000000"/>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22"/>
          <p:cNvSpPr txBox="1">
            <a:spLocks noChangeArrowheads="1"/>
          </p:cNvSpPr>
          <p:nvPr/>
        </p:nvSpPr>
        <p:spPr bwMode="auto">
          <a:xfrm>
            <a:off x="703263" y="661988"/>
            <a:ext cx="324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商品类别</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Mapper</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703263" y="1285875"/>
            <a:ext cx="2641600" cy="368300"/>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用例测试结果</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pic>
        <p:nvPicPr>
          <p:cNvPr id="48132"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513" y="1946275"/>
            <a:ext cx="3094037" cy="2963863"/>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325" y="893763"/>
            <a:ext cx="5311775"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641850" y="4721225"/>
            <a:ext cx="6113463" cy="871538"/>
          </a:xfrm>
          <a:prstGeom prst="rect">
            <a:avLst/>
          </a:prstGeom>
          <a:noFill/>
        </p:spPr>
        <p:txBody>
          <a:bodyPr>
            <a:spAutoFit/>
          </a:bodyPr>
          <a:lstStyle/>
          <a:p>
            <a:pPr indent="266700" algn="just" eaLnBrk="1" hangingPunct="1">
              <a:lnSpc>
                <a:spcPct val="150000"/>
              </a:lnSpc>
              <a:defRPr/>
            </a:pPr>
            <a:r>
              <a:rPr lang="zh-CN" altLang="zh-CN" b="1" kern="100" dirty="0">
                <a:latin typeface="Times New Roman" panose="02020603050405020304" pitchFamily="18" charset="0"/>
                <a:ea typeface="华光中等线_CNKI" panose="02000500000000000000"/>
              </a:rPr>
              <a:t>测试结果</a:t>
            </a:r>
            <a:r>
              <a:rPr lang="zh-CN" altLang="en-US" b="1" kern="100" dirty="0">
                <a:latin typeface="Times New Roman" panose="02020603050405020304" pitchFamily="18" charset="0"/>
                <a:ea typeface="华光中等线_CNKI" panose="02000500000000000000"/>
              </a:rPr>
              <a:t>分析</a:t>
            </a:r>
            <a:r>
              <a:rPr lang="zh-CN" altLang="zh-CN" b="1" kern="100" dirty="0">
                <a:latin typeface="Times New Roman" panose="02020603050405020304" pitchFamily="18" charset="0"/>
                <a:ea typeface="华光中等线_CNKI" panose="02000500000000000000"/>
              </a:rPr>
              <a:t>：</a:t>
            </a:r>
            <a:r>
              <a:rPr lang="zh-CN" altLang="zh-CN" kern="100" dirty="0">
                <a:latin typeface="Times New Roman" panose="02020603050405020304" pitchFamily="18" charset="0"/>
                <a:ea typeface="华光中等线_CNKI" panose="02000500000000000000"/>
              </a:rPr>
              <a:t>测试用例全部与预期结果相符合。数据持久层功能完成度较好。</a:t>
            </a:r>
            <a:endParaRPr lang="zh-CN" altLang="zh-CN" kern="100" dirty="0">
              <a:latin typeface="Times New Roman" panose="02020603050405020304" pitchFamily="18" charset="0"/>
              <a:ea typeface="华光中等线_CNKI" panose="02000500000000000000"/>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9"/>
          <p:cNvSpPr txBox="1">
            <a:spLocks noChangeArrowheads="1"/>
          </p:cNvSpPr>
          <p:nvPr/>
        </p:nvSpPr>
        <p:spPr bwMode="auto">
          <a:xfrm>
            <a:off x="4900613" y="790575"/>
            <a:ext cx="2181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7200" b="1">
                <a:solidFill>
                  <a:srgbClr val="C00000"/>
                </a:solidFill>
                <a:latin typeface="思源黑体旧字形 ExtraLight" pitchFamily="34" charset="-128"/>
                <a:ea typeface="思源黑体旧字形 ExtraLight" pitchFamily="34" charset="-128"/>
                <a:sym typeface="思源黑体旧字形 ExtraLight" pitchFamily="34" charset="-128"/>
              </a:rPr>
              <a:t>目录</a:t>
            </a:r>
            <a:endParaRPr lang="zh-CN" altLang="en-US" sz="7200" b="1">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387" name="文本框 10"/>
          <p:cNvSpPr txBox="1">
            <a:spLocks noChangeArrowheads="1"/>
          </p:cNvSpPr>
          <p:nvPr/>
        </p:nvSpPr>
        <p:spPr bwMode="auto">
          <a:xfrm>
            <a:off x="4999038" y="1990725"/>
            <a:ext cx="198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a:solidFill>
                  <a:srgbClr val="595959"/>
                </a:solidFill>
                <a:latin typeface="思源黑体旧字形 ExtraLight" pitchFamily="34" charset="-128"/>
                <a:ea typeface="思源黑体旧字形 ExtraLight" pitchFamily="34" charset="-128"/>
                <a:sym typeface="思源黑体旧字形 ExtraLight" pitchFamily="34" charset="-128"/>
              </a:rPr>
              <a:t>CONTANTS</a:t>
            </a:r>
            <a:endParaRPr lang="zh-CN" altLang="en-US" sz="2800">
              <a:solidFill>
                <a:srgbClr val="595959"/>
              </a:solidFill>
              <a:latin typeface="思源黑体旧字形 ExtraLight" pitchFamily="34" charset="-128"/>
              <a:ea typeface="思源黑体旧字形 ExtraLight" pitchFamily="34" charset="-128"/>
              <a:sym typeface="思源黑体旧字形 ExtraLight" pitchFamily="34" charset="-128"/>
            </a:endParaRPr>
          </a:p>
        </p:txBody>
      </p:sp>
      <p:grpSp>
        <p:nvGrpSpPr>
          <p:cNvPr id="16388" name="组合 5"/>
          <p:cNvGrpSpPr/>
          <p:nvPr/>
        </p:nvGrpSpPr>
        <p:grpSpPr bwMode="auto">
          <a:xfrm>
            <a:off x="2873375" y="3148013"/>
            <a:ext cx="1416050" cy="1214437"/>
            <a:chOff x="1337614" y="4179179"/>
            <a:chExt cx="1416093" cy="1215078"/>
          </a:xfrm>
        </p:grpSpPr>
        <p:sp>
          <p:nvSpPr>
            <p:cNvPr id="16405" name="文本框 12"/>
            <p:cNvSpPr txBox="1">
              <a:spLocks noChangeArrowheads="1"/>
            </p:cNvSpPr>
            <p:nvPr/>
          </p:nvSpPr>
          <p:spPr bwMode="auto">
            <a:xfrm>
              <a:off x="1671973" y="4179179"/>
              <a:ext cx="747377"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01</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406" name="文本框 13"/>
            <p:cNvSpPr txBox="1">
              <a:spLocks noChangeArrowheads="1"/>
            </p:cNvSpPr>
            <p:nvPr/>
          </p:nvSpPr>
          <p:spPr bwMode="auto">
            <a:xfrm>
              <a:off x="1337614" y="4932333"/>
              <a:ext cx="1416093" cy="46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项目介绍</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grpSp>
        <p:nvGrpSpPr>
          <p:cNvPr id="16389" name="组合 15"/>
          <p:cNvGrpSpPr/>
          <p:nvPr/>
        </p:nvGrpSpPr>
        <p:grpSpPr bwMode="auto">
          <a:xfrm>
            <a:off x="6130925" y="3100388"/>
            <a:ext cx="1416050" cy="1214437"/>
            <a:chOff x="1337615" y="4179178"/>
            <a:chExt cx="1416092" cy="1215079"/>
          </a:xfrm>
        </p:grpSpPr>
        <p:sp>
          <p:nvSpPr>
            <p:cNvPr id="16403" name="文本框 16"/>
            <p:cNvSpPr txBox="1">
              <a:spLocks noChangeArrowheads="1"/>
            </p:cNvSpPr>
            <p:nvPr/>
          </p:nvSpPr>
          <p:spPr bwMode="auto">
            <a:xfrm>
              <a:off x="1652923" y="4179178"/>
              <a:ext cx="747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03</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404" name="文本框 17"/>
            <p:cNvSpPr txBox="1">
              <a:spLocks noChangeArrowheads="1"/>
            </p:cNvSpPr>
            <p:nvPr/>
          </p:nvSpPr>
          <p:spPr bwMode="auto">
            <a:xfrm>
              <a:off x="1337615" y="4932333"/>
              <a:ext cx="1416092" cy="46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单元测试</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grpSp>
        <p:nvGrpSpPr>
          <p:cNvPr id="16390" name="组合 18"/>
          <p:cNvGrpSpPr/>
          <p:nvPr/>
        </p:nvGrpSpPr>
        <p:grpSpPr bwMode="auto">
          <a:xfrm>
            <a:off x="7758113" y="3100388"/>
            <a:ext cx="1416050" cy="1214437"/>
            <a:chOff x="1337614" y="4179178"/>
            <a:chExt cx="1416093" cy="1215079"/>
          </a:xfrm>
        </p:grpSpPr>
        <p:sp>
          <p:nvSpPr>
            <p:cNvPr id="16401" name="文本框 19"/>
            <p:cNvSpPr txBox="1">
              <a:spLocks noChangeArrowheads="1"/>
            </p:cNvSpPr>
            <p:nvPr/>
          </p:nvSpPr>
          <p:spPr bwMode="auto">
            <a:xfrm>
              <a:off x="1671973" y="4179178"/>
              <a:ext cx="747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04</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402" name="文本框 20"/>
            <p:cNvSpPr txBox="1">
              <a:spLocks noChangeArrowheads="1"/>
            </p:cNvSpPr>
            <p:nvPr/>
          </p:nvSpPr>
          <p:spPr bwMode="auto">
            <a:xfrm>
              <a:off x="1337614" y="4932333"/>
              <a:ext cx="1416093" cy="46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性能测试</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grpSp>
        <p:nvGrpSpPr>
          <p:cNvPr id="16391" name="组合 21"/>
          <p:cNvGrpSpPr/>
          <p:nvPr/>
        </p:nvGrpSpPr>
        <p:grpSpPr bwMode="auto">
          <a:xfrm>
            <a:off x="4367213" y="4670425"/>
            <a:ext cx="1403350" cy="1212850"/>
            <a:chOff x="1344621" y="4179178"/>
            <a:chExt cx="1402080" cy="1213530"/>
          </a:xfrm>
        </p:grpSpPr>
        <p:sp>
          <p:nvSpPr>
            <p:cNvPr id="16399" name="文本框 22"/>
            <p:cNvSpPr txBox="1">
              <a:spLocks noChangeArrowheads="1"/>
            </p:cNvSpPr>
            <p:nvPr/>
          </p:nvSpPr>
          <p:spPr bwMode="auto">
            <a:xfrm>
              <a:off x="1671973" y="4179178"/>
              <a:ext cx="747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05</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400" name="文本框 23"/>
            <p:cNvSpPr txBox="1">
              <a:spLocks noChangeArrowheads="1"/>
            </p:cNvSpPr>
            <p:nvPr/>
          </p:nvSpPr>
          <p:spPr bwMode="auto">
            <a:xfrm>
              <a:off x="1344621" y="4932333"/>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压力测试</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grpSp>
        <p:nvGrpSpPr>
          <p:cNvPr id="16392" name="组合 24"/>
          <p:cNvGrpSpPr/>
          <p:nvPr/>
        </p:nvGrpSpPr>
        <p:grpSpPr bwMode="auto">
          <a:xfrm>
            <a:off x="6054725" y="4659313"/>
            <a:ext cx="1724025" cy="1214437"/>
            <a:chOff x="1183726" y="4179178"/>
            <a:chExt cx="1723869" cy="1215079"/>
          </a:xfrm>
        </p:grpSpPr>
        <p:sp>
          <p:nvSpPr>
            <p:cNvPr id="16397" name="文本框 25"/>
            <p:cNvSpPr txBox="1">
              <a:spLocks noChangeArrowheads="1"/>
            </p:cNvSpPr>
            <p:nvPr/>
          </p:nvSpPr>
          <p:spPr bwMode="auto">
            <a:xfrm>
              <a:off x="1671973" y="4179178"/>
              <a:ext cx="747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06</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398" name="文本框 26"/>
            <p:cNvSpPr txBox="1">
              <a:spLocks noChangeArrowheads="1"/>
            </p:cNvSpPr>
            <p:nvPr/>
          </p:nvSpPr>
          <p:spPr bwMode="auto">
            <a:xfrm>
              <a:off x="1183726" y="4932333"/>
              <a:ext cx="1723869" cy="46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自动化测试</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cxnSp>
        <p:nvCxnSpPr>
          <p:cNvPr id="4" name="直接连接符 3"/>
          <p:cNvCxnSpPr/>
          <p:nvPr/>
        </p:nvCxnSpPr>
        <p:spPr>
          <a:xfrm>
            <a:off x="2366963" y="2733675"/>
            <a:ext cx="7058025"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94" name="组合 5"/>
          <p:cNvGrpSpPr/>
          <p:nvPr/>
        </p:nvGrpSpPr>
        <p:grpSpPr bwMode="auto">
          <a:xfrm>
            <a:off x="4502150" y="3109913"/>
            <a:ext cx="1416050" cy="1214437"/>
            <a:chOff x="1337615" y="4179178"/>
            <a:chExt cx="1416093" cy="1215079"/>
          </a:xfrm>
        </p:grpSpPr>
        <p:sp>
          <p:nvSpPr>
            <p:cNvPr id="16395" name="文本框 12"/>
            <p:cNvSpPr txBox="1">
              <a:spLocks noChangeArrowheads="1"/>
            </p:cNvSpPr>
            <p:nvPr/>
          </p:nvSpPr>
          <p:spPr bwMode="auto">
            <a:xfrm>
              <a:off x="1671973" y="4179178"/>
              <a:ext cx="7473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600">
                  <a:solidFill>
                    <a:srgbClr val="C00000"/>
                  </a:solidFill>
                  <a:latin typeface="思源黑体旧字形 ExtraLight" pitchFamily="34" charset="-128"/>
                  <a:ea typeface="思源黑体旧字形 ExtraLight" pitchFamily="34" charset="-128"/>
                  <a:sym typeface="思源黑体旧字形 ExtraLight" pitchFamily="34" charset="-128"/>
                </a:rPr>
                <a:t>02</a:t>
              </a:r>
              <a:endParaRPr lang="zh-CN" altLang="en-US" sz="36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16396" name="文本框 13"/>
            <p:cNvSpPr txBox="1">
              <a:spLocks noChangeArrowheads="1"/>
            </p:cNvSpPr>
            <p:nvPr/>
          </p:nvSpPr>
          <p:spPr bwMode="auto">
            <a:xfrm>
              <a:off x="1337615" y="4932333"/>
              <a:ext cx="1416093" cy="46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a:solidFill>
                    <a:srgbClr val="595959"/>
                  </a:solidFill>
                  <a:latin typeface="华光中等线_CNKI" pitchFamily="2" charset="-122"/>
                  <a:ea typeface="华光中等线_CNKI" pitchFamily="2" charset="-122"/>
                  <a:sym typeface="思源黑体旧字形 ExtraLight" pitchFamily="34" charset="-128"/>
                </a:rPr>
                <a:t>测试介绍</a:t>
              </a:r>
              <a:endParaRPr lang="zh-CN" altLang="en-US" sz="1400">
                <a:solidFill>
                  <a:srgbClr val="595959"/>
                </a:solidFill>
                <a:latin typeface="华光中等线_CNKI" pitchFamily="2" charset="-122"/>
                <a:ea typeface="华光中等线_CNKI" pitchFamily="2" charset="-122"/>
                <a:sym typeface="思源黑体旧字形 ExtraLight" pitchFamily="34" charset="-128"/>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28"/>
          <p:cNvSpPr txBox="1">
            <a:spLocks noChangeArrowheads="1"/>
          </p:cNvSpPr>
          <p:nvPr/>
        </p:nvSpPr>
        <p:spPr bwMode="auto">
          <a:xfrm>
            <a:off x="779463" y="720725"/>
            <a:ext cx="2781300" cy="461963"/>
          </a:xfrm>
          <a:prstGeom prst="rect">
            <a:avLst/>
          </a:prstGeom>
          <a:noFill/>
          <a:ln>
            <a:noFill/>
          </a:ln>
        </p:spPr>
        <p:txBody>
          <a:bodyPr wrap="none">
            <a:spAutoFit/>
          </a:bodyPr>
          <a:lstStyle/>
          <a:p>
            <a:pPr algn="ctr" eaLnBrk="1" hangingPunct="1">
              <a:buFont typeface="Arial" panose="020B0604020202020204" pitchFamily="34" charset="0"/>
              <a:buNone/>
              <a:defRPr/>
            </a:pPr>
            <a:r>
              <a:rPr lang="zh-CN" altLang="en-US" sz="2400" b="1" dirty="0">
                <a:solidFill>
                  <a:srgbClr val="595959"/>
                </a:solidFill>
                <a:latin typeface="华光中等线_CNKI" pitchFamily="2" charset="-122"/>
                <a:ea typeface="华光中等线_CNKI" pitchFamily="2" charset="-122"/>
                <a:sym typeface="思源黑体旧字形 ExtraLight" pitchFamily="34" charset="-128"/>
              </a:rPr>
              <a:t>白盒测试</a:t>
            </a:r>
            <a:r>
              <a:rPr lang="en-US" altLang="zh-CN" sz="2400" b="1" dirty="0">
                <a:solidFill>
                  <a:srgbClr val="595959"/>
                </a:solidFill>
                <a:latin typeface="华光中等线_CNKI" pitchFamily="2" charset="-122"/>
                <a:ea typeface="华光中等线_CNKI" pitchFamily="2" charset="-122"/>
                <a:sym typeface="思源黑体旧字形 ExtraLight" pitchFamily="34" charset="-128"/>
              </a:rPr>
              <a:t>-</a:t>
            </a:r>
            <a:r>
              <a:rPr lang="zh-CN" altLang="en-US" sz="2400" b="1" kern="100" dirty="0">
                <a:solidFill>
                  <a:srgbClr val="595959"/>
                </a:solidFill>
                <a:latin typeface="Times New Roman" panose="02020603050405020304" pitchFamily="18" charset="0"/>
                <a:ea typeface="华光中等线_CNKI" panose="02000500000000000000"/>
                <a:cs typeface="Times New Roman" panose="02020603050405020304" pitchFamily="18" charset="0"/>
                <a:sym typeface="思源黑体旧字形 ExtraLight" pitchFamily="34" charset="-128"/>
              </a:rPr>
              <a:t>代码审查</a:t>
            </a:r>
            <a:endParaRPr lang="zh-CN" altLang="en-US" sz="2400" b="1" dirty="0">
              <a:solidFill>
                <a:srgbClr val="595959"/>
              </a:solidFill>
              <a:latin typeface="华光中等线_CNKI" pitchFamily="2" charset="-122"/>
              <a:ea typeface="华光中等线_CNKI" panose="02000500000000000000"/>
              <a:sym typeface="思源黑体旧字形 ExtraLight" pitchFamily="34" charset="-128"/>
            </a:endParaRPr>
          </a:p>
        </p:txBody>
      </p:sp>
      <p:pic>
        <p:nvPicPr>
          <p:cNvPr id="5017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7738" y="2252663"/>
            <a:ext cx="6621462" cy="32861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947738" y="1676400"/>
            <a:ext cx="2886075" cy="368300"/>
          </a:xfrm>
          <a:prstGeom prst="rect">
            <a:avLst/>
          </a:prstGeom>
          <a:noFill/>
        </p:spPr>
        <p:txBody>
          <a:bodyPr>
            <a:spAutoFit/>
          </a:bodyPr>
          <a:lstStyle/>
          <a:p>
            <a:pPr eaLnBrk="1" hangingPunct="1">
              <a:defRPr/>
            </a:pPr>
            <a:r>
              <a:rPr lang="zh-CN" altLang="zh-CN" b="1" kern="100" dirty="0">
                <a:latin typeface="Times New Roman" panose="02020603050405020304" pitchFamily="18" charset="0"/>
                <a:ea typeface="华光中等线_CNKI" panose="02000500000000000000"/>
                <a:cs typeface="Times New Roman" panose="02020603050405020304" pitchFamily="18" charset="0"/>
              </a:rPr>
              <a:t>提交订单模块的代码审查</a:t>
            </a:r>
            <a:r>
              <a:rPr lang="zh-CN" altLang="en-US" b="1" kern="100" dirty="0">
                <a:latin typeface="Times New Roman" panose="02020603050405020304" pitchFamily="18" charset="0"/>
                <a:ea typeface="华光中等线_CNKI" panose="02000500000000000000"/>
                <a:cs typeface="Times New Roman" panose="02020603050405020304" pitchFamily="18" charset="0"/>
              </a:rPr>
              <a:t>：</a:t>
            </a:r>
            <a:endParaRPr lang="zh-CN" altLang="en-US" b="1" dirty="0">
              <a:ea typeface="华光中等线_CNKI" panose="02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28"/>
          <p:cNvSpPr txBox="1">
            <a:spLocks noChangeArrowheads="1"/>
          </p:cNvSpPr>
          <p:nvPr/>
        </p:nvSpPr>
        <p:spPr bwMode="auto">
          <a:xfrm>
            <a:off x="779463" y="720725"/>
            <a:ext cx="2781300" cy="461963"/>
          </a:xfrm>
          <a:prstGeom prst="rect">
            <a:avLst/>
          </a:prstGeom>
          <a:noFill/>
          <a:ln>
            <a:noFill/>
          </a:ln>
        </p:spPr>
        <p:txBody>
          <a:bodyPr wrap="none">
            <a:spAutoFit/>
          </a:bodyPr>
          <a:lstStyle/>
          <a:p>
            <a:pPr algn="ctr" eaLnBrk="1" hangingPunct="1">
              <a:buFont typeface="Arial" panose="020B0604020202020204" pitchFamily="34" charset="0"/>
              <a:buNone/>
              <a:defRPr/>
            </a:pPr>
            <a:r>
              <a:rPr lang="zh-CN" altLang="en-US" sz="2400" b="1" dirty="0">
                <a:solidFill>
                  <a:srgbClr val="595959"/>
                </a:solidFill>
                <a:latin typeface="华光中等线_CNKI" pitchFamily="2" charset="-122"/>
                <a:ea typeface="华光中等线_CNKI" pitchFamily="2" charset="-122"/>
                <a:sym typeface="思源黑体旧字形 ExtraLight" pitchFamily="34" charset="-128"/>
              </a:rPr>
              <a:t>白</a:t>
            </a:r>
            <a:r>
              <a:rPr lang="zh-CN" altLang="en-US" sz="2400" b="1" dirty="0">
                <a:solidFill>
                  <a:srgbClr val="666666"/>
                </a:solidFill>
                <a:latin typeface="华光中等线_CNKI" pitchFamily="2" charset="-122"/>
                <a:ea typeface="华光中等线_CNKI" pitchFamily="2" charset="-122"/>
                <a:sym typeface="思源黑体旧字形 ExtraLight" pitchFamily="34" charset="-128"/>
              </a:rPr>
              <a:t>盒测试</a:t>
            </a:r>
            <a:r>
              <a:rPr lang="en-US" altLang="zh-CN" sz="2400" b="1" dirty="0">
                <a:solidFill>
                  <a:srgbClr val="666666"/>
                </a:solidFill>
                <a:latin typeface="华光中等线_CNKI" pitchFamily="2" charset="-122"/>
                <a:ea typeface="华光中等线_CNKI" pitchFamily="2" charset="-122"/>
                <a:sym typeface="思源黑体旧字形 ExtraLight" pitchFamily="34" charset="-128"/>
              </a:rPr>
              <a:t>-</a:t>
            </a:r>
            <a:r>
              <a:rPr lang="zh-CN" altLang="en-US" sz="2400" b="1" kern="100" dirty="0">
                <a:solidFill>
                  <a:srgbClr val="666666"/>
                </a:solidFill>
                <a:latin typeface="Times New Roman" panose="02020603050405020304" pitchFamily="18" charset="0"/>
                <a:ea typeface="华光中等线_CNKI" panose="02000500000000000000"/>
                <a:cs typeface="Times New Roman" panose="02020603050405020304" pitchFamily="18" charset="0"/>
                <a:sym typeface="思源黑体旧字形 ExtraLight" pitchFamily="34" charset="-128"/>
              </a:rPr>
              <a:t>代码审查</a:t>
            </a:r>
            <a:endParaRPr lang="zh-CN" altLang="en-US" sz="2400" b="1" dirty="0">
              <a:solidFill>
                <a:srgbClr val="666666"/>
              </a:solidFill>
              <a:latin typeface="华光中等线_CNKI" pitchFamily="2" charset="-122"/>
              <a:ea typeface="华光中等线_CNKI" panose="02000500000000000000"/>
              <a:sym typeface="思源黑体旧字形 ExtraLight" pitchFamily="34" charset="-128"/>
            </a:endParaRPr>
          </a:p>
        </p:txBody>
      </p:sp>
      <p:sp>
        <p:nvSpPr>
          <p:cNvPr id="7" name="文本框 6"/>
          <p:cNvSpPr txBox="1"/>
          <p:nvPr/>
        </p:nvSpPr>
        <p:spPr>
          <a:xfrm>
            <a:off x="1530350" y="1881188"/>
            <a:ext cx="8783638" cy="2778125"/>
          </a:xfrm>
          <a:prstGeom prst="rect">
            <a:avLst/>
          </a:prstGeom>
          <a:noFill/>
        </p:spPr>
        <p:txBody>
          <a:bodyPr>
            <a:spAutoFit/>
          </a:bodyPr>
          <a:lstStyle/>
          <a:p>
            <a:pPr indent="266700" algn="just" eaLnBrk="1" hangingPunct="1">
              <a:lnSpc>
                <a:spcPct val="200000"/>
              </a:lnSpc>
              <a:defRPr/>
            </a:pPr>
            <a:r>
              <a:rPr lang="en-US" altLang="zh-CN" kern="100" dirty="0">
                <a:latin typeface="Times New Roman" panose="02020603050405020304" pitchFamily="18" charset="0"/>
                <a:ea typeface="华光中等线_CNKI" panose="02000500000000000000"/>
              </a:rPr>
              <a:t>   </a:t>
            </a:r>
            <a:r>
              <a:rPr lang="zh-CN" altLang="zh-CN" kern="100" dirty="0">
                <a:latin typeface="Times New Roman" panose="02020603050405020304" pitchFamily="18" charset="0"/>
                <a:ea typeface="华光中等线_CNKI" panose="02000500000000000000"/>
              </a:rPr>
              <a:t>通过静态的白盒测试——代码审查的方法，发现了许多冗余的代码，完全可以在不损坏代码逻辑的基础上，进行更加精简的处理。</a:t>
            </a:r>
            <a:endParaRPr lang="zh-CN" altLang="zh-CN" kern="100" dirty="0">
              <a:latin typeface="Times New Roman" panose="02020603050405020304" pitchFamily="18" charset="0"/>
              <a:ea typeface="华光中等线_CNKI" panose="02000500000000000000"/>
            </a:endParaRPr>
          </a:p>
          <a:p>
            <a:pPr indent="266700" algn="just" eaLnBrk="1" hangingPunct="1">
              <a:lnSpc>
                <a:spcPct val="200000"/>
              </a:lnSpc>
              <a:defRPr/>
            </a:pPr>
            <a:r>
              <a:rPr lang="en-US" altLang="zh-CN" kern="100" dirty="0">
                <a:latin typeface="Times New Roman" panose="02020603050405020304" pitchFamily="18" charset="0"/>
                <a:ea typeface="华光中等线_CNKI" panose="02000500000000000000"/>
              </a:rPr>
              <a:t>    </a:t>
            </a:r>
            <a:r>
              <a:rPr lang="zh-CN" altLang="zh-CN" kern="100" dirty="0">
                <a:latin typeface="Times New Roman" panose="02020603050405020304" pitchFamily="18" charset="0"/>
                <a:ea typeface="华光中等线_CNKI" panose="02000500000000000000"/>
              </a:rPr>
              <a:t>此外，还发现项目中业务代码主要集中在</a:t>
            </a:r>
            <a:r>
              <a:rPr lang="en-US" altLang="zh-CN" kern="100" dirty="0">
                <a:latin typeface="Times New Roman" panose="02020603050405020304" pitchFamily="18" charset="0"/>
                <a:ea typeface="华光中等线_CNKI" panose="02000500000000000000"/>
              </a:rPr>
              <a:t>Controller</a:t>
            </a:r>
            <a:r>
              <a:rPr lang="zh-CN" altLang="zh-CN" kern="100" dirty="0">
                <a:latin typeface="Times New Roman" panose="02020603050405020304" pitchFamily="18" charset="0"/>
                <a:ea typeface="华光中等线_CNKI" panose="02000500000000000000"/>
              </a:rPr>
              <a:t>层，而</a:t>
            </a:r>
            <a:r>
              <a:rPr lang="en-US" altLang="zh-CN" kern="100" dirty="0">
                <a:latin typeface="Times New Roman" panose="02020603050405020304" pitchFamily="18" charset="0"/>
                <a:ea typeface="华光中等线_CNKI" panose="02000500000000000000"/>
              </a:rPr>
              <a:t>Service</a:t>
            </a:r>
            <a:r>
              <a:rPr lang="zh-CN" altLang="zh-CN" kern="100" dirty="0">
                <a:latin typeface="Times New Roman" panose="02020603050405020304" pitchFamily="18" charset="0"/>
                <a:ea typeface="华光中等线_CNKI" panose="02000500000000000000"/>
              </a:rPr>
              <a:t>层则是大部分简单处理回传值。这与</a:t>
            </a:r>
            <a:r>
              <a:rPr lang="en-US" altLang="zh-CN" kern="100" dirty="0">
                <a:latin typeface="Times New Roman" panose="02020603050405020304" pitchFamily="18" charset="0"/>
                <a:ea typeface="华光中等线_CNKI" panose="02000500000000000000"/>
              </a:rPr>
              <a:t>Spring Boot </a:t>
            </a:r>
            <a:r>
              <a:rPr lang="zh-CN" altLang="zh-CN" kern="100" dirty="0">
                <a:latin typeface="Times New Roman" panose="02020603050405020304" pitchFamily="18" charset="0"/>
                <a:ea typeface="华光中等线_CNKI" panose="02000500000000000000"/>
              </a:rPr>
              <a:t>的层次设计原则是违背的，可能会导致今后变动的需求无法及时变更，即降低了代码的可维护性。</a:t>
            </a:r>
            <a:endParaRPr lang="zh-CN" altLang="zh-CN" kern="100" dirty="0">
              <a:latin typeface="Times New Roman" panose="02020603050405020304" pitchFamily="18" charset="0"/>
              <a:ea typeface="华光中等线_CNKI" panose="02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框 28"/>
          <p:cNvSpPr txBox="1">
            <a:spLocks noChangeArrowheads="1"/>
          </p:cNvSpPr>
          <p:nvPr/>
        </p:nvSpPr>
        <p:spPr bwMode="auto">
          <a:xfrm>
            <a:off x="779463" y="720725"/>
            <a:ext cx="2781300" cy="461963"/>
          </a:xfrm>
          <a:prstGeom prst="rect">
            <a:avLst/>
          </a:prstGeom>
          <a:noFill/>
          <a:ln>
            <a:noFill/>
          </a:ln>
        </p:spPr>
        <p:txBody>
          <a:bodyPr wrap="none">
            <a:spAutoFit/>
          </a:bodyPr>
          <a:lstStyle/>
          <a:p>
            <a:pPr algn="ctr" eaLnBrk="1" hangingPunct="1">
              <a:buFont typeface="Arial" panose="020B0604020202020204" pitchFamily="34" charset="0"/>
              <a:buNone/>
              <a:defRPr/>
            </a:pPr>
            <a:r>
              <a:rPr lang="zh-CN" altLang="en-US" sz="2400" b="1" dirty="0">
                <a:solidFill>
                  <a:srgbClr val="595959"/>
                </a:solidFill>
                <a:latin typeface="华光中等线_CNKI" pitchFamily="2" charset="-122"/>
                <a:ea typeface="华光中等线_CNKI" pitchFamily="2" charset="-122"/>
                <a:sym typeface="思源黑体旧字形 ExtraLight" pitchFamily="34" charset="-128"/>
              </a:rPr>
              <a:t>白</a:t>
            </a:r>
            <a:r>
              <a:rPr lang="zh-CN" altLang="en-US" sz="2400" b="1" dirty="0">
                <a:solidFill>
                  <a:srgbClr val="666666"/>
                </a:solidFill>
                <a:latin typeface="华光中等线_CNKI" pitchFamily="2" charset="-122"/>
                <a:ea typeface="华光中等线_CNKI" pitchFamily="2" charset="-122"/>
                <a:sym typeface="思源黑体旧字形 ExtraLight" pitchFamily="34" charset="-128"/>
              </a:rPr>
              <a:t>盒测试</a:t>
            </a:r>
            <a:r>
              <a:rPr lang="en-US" altLang="zh-CN" sz="2400" b="1" dirty="0">
                <a:solidFill>
                  <a:srgbClr val="666666"/>
                </a:solidFill>
                <a:latin typeface="华光中等线_CNKI" pitchFamily="2" charset="-122"/>
                <a:ea typeface="华光中等线_CNKI" pitchFamily="2" charset="-122"/>
                <a:sym typeface="思源黑体旧字形 ExtraLight" pitchFamily="34" charset="-128"/>
              </a:rPr>
              <a:t>-</a:t>
            </a:r>
            <a:r>
              <a:rPr lang="zh-CN" altLang="en-US" sz="2400" b="1" kern="100" dirty="0">
                <a:solidFill>
                  <a:srgbClr val="666666"/>
                </a:solidFill>
                <a:latin typeface="Times New Roman" panose="02020603050405020304" pitchFamily="18" charset="0"/>
                <a:ea typeface="华光中等线_CNKI" panose="02000500000000000000"/>
                <a:cs typeface="Times New Roman" panose="02020603050405020304" pitchFamily="18" charset="0"/>
                <a:sym typeface="思源黑体旧字形 ExtraLight" pitchFamily="34" charset="-128"/>
              </a:rPr>
              <a:t>代码审查</a:t>
            </a:r>
            <a:endParaRPr lang="zh-CN" altLang="en-US" sz="2400" b="1" dirty="0">
              <a:solidFill>
                <a:srgbClr val="666666"/>
              </a:solidFill>
              <a:latin typeface="华光中等线_CNKI" pitchFamily="2" charset="-122"/>
              <a:ea typeface="华光中等线_CNKI" panose="02000500000000000000"/>
              <a:sym typeface="思源黑体旧字形 ExtraLight" pitchFamily="34" charset="-128"/>
            </a:endParaRPr>
          </a:p>
        </p:txBody>
      </p:sp>
      <p:pic>
        <p:nvPicPr>
          <p:cNvPr id="106498"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4719" y="1573951"/>
            <a:ext cx="5272088" cy="4084637"/>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8165805" y="2243470"/>
            <a:ext cx="1223412" cy="369332"/>
          </a:xfrm>
          <a:prstGeom prst="rect">
            <a:avLst/>
          </a:prstGeom>
          <a:noFill/>
        </p:spPr>
        <p:txBody>
          <a:bodyPr wrap="none" rtlCol="0">
            <a:spAutoFit/>
          </a:bodyPr>
          <a:lstStyle/>
          <a:p>
            <a:r>
              <a:rPr lang="en-US" altLang="zh-CN" sz="1800" kern="100" dirty="0">
                <a:effectLst/>
                <a:latin typeface="Times New Roman" panose="02020603050405020304" pitchFamily="18" charset="0"/>
                <a:ea typeface="宋体" panose="02010600030101010101" pitchFamily="2" charset="-122"/>
              </a:rPr>
              <a:t>SonarQube</a:t>
            </a:r>
            <a:endParaRPr lang="zh-CN" altLang="en-US" dirty="0"/>
          </a:p>
        </p:txBody>
      </p:sp>
      <p:sp>
        <p:nvSpPr>
          <p:cNvPr id="8" name="文本框 7"/>
          <p:cNvSpPr txBox="1"/>
          <p:nvPr/>
        </p:nvSpPr>
        <p:spPr>
          <a:xfrm>
            <a:off x="8210421" y="3429000"/>
            <a:ext cx="611372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Inspector</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3"/>
          <p:cNvSpPr>
            <a:spLocks noGrp="1" noChangeArrowheads="1"/>
          </p:cNvSpPr>
          <p:nvPr>
            <p:ph type="ctrTitle"/>
            <p:custDataLst>
              <p:tags r:id="rId1"/>
            </p:custDataLst>
          </p:nvPr>
        </p:nvSpPr>
        <p:spPr bwMode="auto">
          <a:xfrm>
            <a:off x="579438" y="576263"/>
            <a:ext cx="3748087" cy="592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p>
            <a:r>
              <a:rPr lang="zh-CN" altLang="en-US" sz="2400" b="1">
                <a:solidFill>
                  <a:srgbClr val="666666"/>
                </a:solidFill>
                <a:ea typeface="华光中等线_CNKI" pitchFamily="2" charset="-122"/>
              </a:rPr>
              <a:t>白盒</a:t>
            </a:r>
            <a:r>
              <a:rPr lang="en-US" altLang="zh-CN" sz="2400" b="1">
                <a:solidFill>
                  <a:srgbClr val="666666"/>
                </a:solidFill>
                <a:ea typeface="华光中等线_CNKI" pitchFamily="2" charset="-122"/>
              </a:rPr>
              <a:t>—</a:t>
            </a:r>
            <a:r>
              <a:rPr lang="zh-CN" altLang="en-US" sz="2400" b="1">
                <a:solidFill>
                  <a:srgbClr val="666666"/>
                </a:solidFill>
                <a:ea typeface="华光中等线_CNKI" pitchFamily="2" charset="-122"/>
              </a:rPr>
              <a:t>条件</a:t>
            </a:r>
            <a:r>
              <a:rPr lang="en-US" altLang="zh-CN" sz="2400" b="1">
                <a:solidFill>
                  <a:srgbClr val="666666"/>
                </a:solidFill>
                <a:ea typeface="华光中等线_CNKI" pitchFamily="2" charset="-122"/>
              </a:rPr>
              <a:t>覆盖测试</a:t>
            </a:r>
            <a:endParaRPr lang="en-US" altLang="zh-CN" sz="2400" b="1">
              <a:solidFill>
                <a:srgbClr val="666666"/>
              </a:solidFill>
              <a:ea typeface="华光中等线_CNKI" pitchFamily="2" charset="-122"/>
            </a:endParaRPr>
          </a:p>
        </p:txBody>
      </p:sp>
      <p:sp>
        <p:nvSpPr>
          <p:cNvPr id="52227" name="副标题 4"/>
          <p:cNvSpPr>
            <a:spLocks noGrp="1" noChangeArrowheads="1"/>
          </p:cNvSpPr>
          <p:nvPr>
            <p:ph type="subTitle" idx="4294967295"/>
            <p:custDataLst>
              <p:tags r:id="rId2"/>
            </p:custDataLst>
          </p:nvPr>
        </p:nvSpPr>
        <p:spPr bwMode="auto">
          <a:xfrm>
            <a:off x="838200" y="1495425"/>
            <a:ext cx="3748088" cy="592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a:ea typeface="华光中等线_CNKI" pitchFamily="2" charset="-122"/>
              </a:rPr>
              <a:t>更改管理员信息</a:t>
            </a:r>
            <a:endParaRPr lang="en-US" altLang="zh-CN" sz="2400">
              <a:ea typeface="华光中等线_CNKI" pitchFamily="2" charset="-122"/>
            </a:endParaRPr>
          </a:p>
        </p:txBody>
      </p:sp>
      <p:graphicFrame>
        <p:nvGraphicFramePr>
          <p:cNvPr id="52228" name="对象 4"/>
          <p:cNvGraphicFramePr>
            <a:graphicFrameLocks noChangeAspect="1"/>
          </p:cNvGraphicFramePr>
          <p:nvPr/>
        </p:nvGraphicFramePr>
        <p:xfrm>
          <a:off x="777875" y="1935163"/>
          <a:ext cx="3227388" cy="4273550"/>
        </p:xfrm>
        <a:graphic>
          <a:graphicData uri="http://schemas.openxmlformats.org/presentationml/2006/ole">
            <mc:AlternateContent xmlns:mc="http://schemas.openxmlformats.org/markup-compatibility/2006">
              <mc:Choice xmlns:v="urn:schemas-microsoft-com:vml" Requires="v">
                <p:oleObj spid="_x0000_s2" name="" r:id="rId3" imgW="3996055" imgH="5288915" progId="Visio.Drawing.15">
                  <p:embed/>
                </p:oleObj>
              </mc:Choice>
              <mc:Fallback>
                <p:oleObj name="" r:id="rId3" imgW="3996055" imgH="5288915" progId="Visio.Drawing.15">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 y="1935163"/>
                        <a:ext cx="3227388"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表格 10"/>
          <p:cNvGraphicFramePr>
            <a:graphicFrameLocks noGrp="1"/>
          </p:cNvGraphicFramePr>
          <p:nvPr/>
        </p:nvGraphicFramePr>
        <p:xfrm>
          <a:off x="4005263" y="2366963"/>
          <a:ext cx="7558088" cy="3094036"/>
        </p:xfrm>
        <a:graphic>
          <a:graphicData uri="http://schemas.openxmlformats.org/drawingml/2006/table">
            <a:tbl>
              <a:tblPr firstRow="1" firstCol="1" bandRow="1">
                <a:tableStyleId>{7DF18680-E054-41AD-8BC1-D1AEF772440D}</a:tableStyleId>
              </a:tblPr>
              <a:tblGrid>
                <a:gridCol w="775283"/>
                <a:gridCol w="1112271"/>
                <a:gridCol w="1125918"/>
                <a:gridCol w="921206"/>
                <a:gridCol w="798378"/>
                <a:gridCol w="1849236"/>
                <a:gridCol w="975796"/>
              </a:tblGrid>
              <a:tr h="621548">
                <a:tc>
                  <a:txBody>
                    <a:bodyPr/>
                    <a:lstStyle/>
                    <a:p>
                      <a:pPr algn="ctr"/>
                      <a:r>
                        <a:rPr lang="en-US" sz="1600" kern="0">
                          <a:effectLst/>
                          <a:ea typeface="华光中等线_CNKI" panose="02000500000000000000"/>
                        </a:rPr>
                        <a:t>Password</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dirty="0">
                          <a:effectLst/>
                          <a:ea typeface="华光中等线_CNKI" panose="02000500000000000000"/>
                        </a:rPr>
                        <a:t>New</a:t>
                      </a:r>
                      <a:endParaRPr lang="en-US" sz="1600" kern="0" dirty="0">
                        <a:effectLst/>
                        <a:ea typeface="华光中等线_CNKI" panose="02000500000000000000"/>
                      </a:endParaRPr>
                    </a:p>
                    <a:p>
                      <a:pPr algn="ctr"/>
                      <a:r>
                        <a:rPr lang="en-US" sz="1600" kern="0" dirty="0">
                          <a:effectLst/>
                          <a:ea typeface="华光中等线_CNKI" panose="02000500000000000000"/>
                        </a:rPr>
                        <a:t>password</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picture_src</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admin_id</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执行路径</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覆盖条件</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a:effectLst/>
                          <a:ea typeface="华光中等线_CNKI" panose="02000500000000000000"/>
                        </a:rPr>
                        <a:t>预期输出</a:t>
                      </a:r>
                      <a:endParaRPr lang="zh-CN" sz="1400" kern="100">
                        <a:effectLst/>
                        <a:latin typeface="Times New Roman" panose="02020603050405020304" pitchFamily="18" charset="0"/>
                        <a:ea typeface="华光中等线_CNKI" panose="02000500000000000000"/>
                      </a:endParaRPr>
                    </a:p>
                  </a:txBody>
                  <a:tcPr marL="63574" marR="63574" marT="0" marB="0" anchor="ctr"/>
                </a:tc>
              </a:tr>
              <a:tr h="466499">
                <a:tc>
                  <a:txBody>
                    <a:bodyPr/>
                    <a:lstStyle/>
                    <a:p>
                      <a:pPr algn="ctr"/>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/home</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123</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acg</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T1F2T3F4T5T7T8</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a:effectLst/>
                          <a:ea typeface="华光中等线_CNKI" panose="02000500000000000000"/>
                        </a:rPr>
                        <a:t>更新成功</a:t>
                      </a:r>
                      <a:endParaRPr lang="zh-CN" sz="1400" kern="100">
                        <a:effectLst/>
                        <a:latin typeface="Times New Roman" panose="02020603050405020304" pitchFamily="18" charset="0"/>
                        <a:ea typeface="华光中等线_CNKI" panose="02000500000000000000"/>
                      </a:endParaRPr>
                    </a:p>
                  </a:txBody>
                  <a:tcPr marL="63574" marR="63574" marT="0" marB="0" anchor="ctr"/>
                </a:tc>
              </a:tr>
              <a:tr h="436678">
                <a:tc>
                  <a:txBody>
                    <a:bodyPr/>
                    <a:lstStyle/>
                    <a:p>
                      <a:pPr algn="ctr"/>
                      <a:r>
                        <a:rPr lang="zh-CN" sz="1600" kern="0">
                          <a:effectLst/>
                          <a:ea typeface="华光中等线_CNKI" panose="02000500000000000000"/>
                        </a:rPr>
                        <a:t>空字符</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dirty="0">
                          <a:effectLst/>
                          <a:ea typeface="华光中等线_CNKI" panose="02000500000000000000"/>
                        </a:rPr>
                        <a:t>空字符</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123</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dirty="0">
                          <a:effectLst/>
                          <a:ea typeface="华光中等线_CNKI" panose="02000500000000000000"/>
                        </a:rPr>
                        <a:t>ach</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dirty="0">
                          <a:effectLst/>
                          <a:ea typeface="华光中等线_CNKI" panose="02000500000000000000"/>
                        </a:rPr>
                        <a:t>T1T2F3T4F5F7T8</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a:effectLst/>
                          <a:ea typeface="华光中等线_CNKI" panose="02000500000000000000"/>
                        </a:rPr>
                        <a:t>更新失败</a:t>
                      </a:r>
                      <a:endParaRPr lang="zh-CN" sz="1400" kern="100">
                        <a:effectLst/>
                        <a:latin typeface="Times New Roman" panose="02020603050405020304" pitchFamily="18" charset="0"/>
                        <a:ea typeface="华光中等线_CNKI" panose="02000500000000000000"/>
                      </a:endParaRPr>
                    </a:p>
                  </a:txBody>
                  <a:tcPr marL="63574" marR="63574" marT="0" marB="0" anchor="ctr"/>
                </a:tc>
              </a:tr>
              <a:tr h="458382">
                <a:tc>
                  <a:txBody>
                    <a:bodyPr/>
                    <a:lstStyle/>
                    <a:p>
                      <a:pPr algn="ctr"/>
                      <a:r>
                        <a:rPr lang="en-US" sz="1600" kern="0">
                          <a:effectLst/>
                          <a:ea typeface="华光中等线_CNKI" panose="02000500000000000000"/>
                        </a:rPr>
                        <a:t>235</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111</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/home</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235</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dirty="0" err="1">
                          <a:effectLst/>
                          <a:ea typeface="华光中等线_CNKI" panose="02000500000000000000"/>
                        </a:rPr>
                        <a:t>adeg</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dirty="0">
                          <a:effectLst/>
                          <a:ea typeface="华光中等线_CNKI" panose="02000500000000000000"/>
                        </a:rPr>
                        <a:t>T1F2F3F4F5T6T7T8</a:t>
                      </a:r>
                      <a:endParaRPr lang="zh-CN" sz="1600" kern="100" dirty="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dirty="0">
                          <a:effectLst/>
                          <a:ea typeface="华光中等线_CNKI" panose="02000500000000000000"/>
                        </a:rPr>
                        <a:t>更新成功</a:t>
                      </a:r>
                      <a:endParaRPr lang="zh-CN" sz="1400" kern="100" dirty="0">
                        <a:effectLst/>
                        <a:latin typeface="Times New Roman" panose="02020603050405020304" pitchFamily="18" charset="0"/>
                        <a:ea typeface="华光中等线_CNKI" panose="02000500000000000000"/>
                      </a:endParaRPr>
                    </a:p>
                  </a:txBody>
                  <a:tcPr marL="63574" marR="63574" marT="0" marB="0" anchor="ctr"/>
                </a:tc>
              </a:tr>
              <a:tr h="394504">
                <a:tc>
                  <a:txBody>
                    <a:bodyPr/>
                    <a:lstStyle/>
                    <a:p>
                      <a:pPr algn="ctr"/>
                      <a:r>
                        <a:rPr lang="en-US" sz="1600" kern="0">
                          <a:effectLst/>
                          <a:ea typeface="华光中等线_CNKI" panose="02000500000000000000"/>
                        </a:rPr>
                        <a:t>235</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111</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空字符</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235</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adeh</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T1F2F3F4F5T6T7F8</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a:effectLst/>
                          <a:ea typeface="华光中等线_CNKI" panose="02000500000000000000"/>
                        </a:rPr>
                        <a:t>更新失败</a:t>
                      </a:r>
                      <a:endParaRPr lang="zh-CN" sz="1400" kern="100">
                        <a:effectLst/>
                        <a:latin typeface="Times New Roman" panose="02020603050405020304" pitchFamily="18" charset="0"/>
                        <a:ea typeface="华光中等线_CNKI" panose="02000500000000000000"/>
                      </a:endParaRPr>
                    </a:p>
                  </a:txBody>
                  <a:tcPr marL="63574" marR="63574" marT="0" marB="0" anchor="ctr"/>
                </a:tc>
              </a:tr>
              <a:tr h="395740">
                <a:tc>
                  <a:txBody>
                    <a:bodyPr/>
                    <a:lstStyle/>
                    <a:p>
                      <a:pPr algn="ctr"/>
                      <a:r>
                        <a:rPr lang="en-US" sz="1600" kern="0">
                          <a:effectLst/>
                          <a:ea typeface="华光中等线_CNKI" panose="02000500000000000000"/>
                        </a:rPr>
                        <a:t>123</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111</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235</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adf</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T1F2F3F4F5F6</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a:effectLst/>
                          <a:ea typeface="华光中等线_CNKI" panose="02000500000000000000"/>
                        </a:rPr>
                        <a:t>更新失败</a:t>
                      </a:r>
                      <a:endParaRPr lang="zh-CN" sz="1400" kern="100">
                        <a:effectLst/>
                        <a:latin typeface="Times New Roman" panose="02020603050405020304" pitchFamily="18" charset="0"/>
                        <a:ea typeface="华光中等线_CNKI" panose="02000500000000000000"/>
                      </a:endParaRPr>
                    </a:p>
                  </a:txBody>
                  <a:tcPr marL="63574" marR="63574" marT="0" marB="0" anchor="ctr"/>
                </a:tc>
              </a:tr>
              <a:tr h="320685">
                <a:tc>
                  <a:txBody>
                    <a:bodyPr/>
                    <a:lstStyle/>
                    <a:p>
                      <a:pPr algn="ctr"/>
                      <a:r>
                        <a:rPr lang="zh-CN" sz="1600" kern="0">
                          <a:effectLst/>
                          <a:ea typeface="华光中等线_CNKI" panose="02000500000000000000"/>
                        </a:rPr>
                        <a:t>—</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600" kern="0">
                          <a:effectLst/>
                          <a:ea typeface="华光中等线_CNKI" panose="02000500000000000000"/>
                        </a:rPr>
                        <a:t>—</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b</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en-US" sz="1600" kern="0">
                          <a:effectLst/>
                          <a:ea typeface="华光中等线_CNKI" panose="02000500000000000000"/>
                        </a:rPr>
                        <a:t>F1</a:t>
                      </a:r>
                      <a:endParaRPr lang="zh-CN" sz="1600" kern="100">
                        <a:effectLst/>
                        <a:latin typeface="Times New Roman" panose="02020603050405020304" pitchFamily="18" charset="0"/>
                        <a:ea typeface="华光中等线_CNKI" panose="02000500000000000000"/>
                      </a:endParaRPr>
                    </a:p>
                  </a:txBody>
                  <a:tcPr marL="63574" marR="63574" marT="0" marB="0" anchor="ctr"/>
                </a:tc>
                <a:tc>
                  <a:txBody>
                    <a:bodyPr/>
                    <a:lstStyle/>
                    <a:p>
                      <a:pPr algn="ctr"/>
                      <a:r>
                        <a:rPr lang="zh-CN" sz="1400" kern="0" dirty="0">
                          <a:effectLst/>
                          <a:ea typeface="华光中等线_CNKI" panose="02000500000000000000"/>
                        </a:rPr>
                        <a:t>重新登录</a:t>
                      </a:r>
                      <a:endParaRPr lang="zh-CN" sz="1400" kern="100" dirty="0">
                        <a:effectLst/>
                        <a:latin typeface="Times New Roman" panose="02020603050405020304" pitchFamily="18" charset="0"/>
                        <a:ea typeface="华光中等线_CNKI" panose="02000500000000000000"/>
                      </a:endParaRPr>
                    </a:p>
                  </a:txBody>
                  <a:tcPr marL="63574" marR="63574" marT="0" marB="0" anchor="ctr"/>
                </a:tc>
              </a:tr>
            </a:tbl>
          </a:graphicData>
        </a:graphic>
      </p:graphicFrame>
    </p:spTree>
    <p:custDataLst>
      <p:tags r:id="rId5"/>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副标题 4"/>
          <p:cNvSpPr>
            <a:spLocks noGrp="1" noChangeArrowheads="1"/>
          </p:cNvSpPr>
          <p:nvPr>
            <p:ph type="subTitle" idx="4294967295"/>
            <p:custDataLst>
              <p:tags r:id="rId1"/>
            </p:custDataLst>
          </p:nvPr>
        </p:nvSpPr>
        <p:spPr bwMode="auto">
          <a:xfrm>
            <a:off x="838200" y="1495425"/>
            <a:ext cx="3748088" cy="592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a:ea typeface="华光中等线_CNKI" pitchFamily="2" charset="-122"/>
              </a:rPr>
              <a:t>按条件查询订单</a:t>
            </a:r>
            <a:endParaRPr lang="en-US" altLang="zh-CN" sz="2400">
              <a:ea typeface="华光中等线_CNKI" pitchFamily="2" charset="-122"/>
            </a:endParaRPr>
          </a:p>
        </p:txBody>
      </p:sp>
      <p:sp>
        <p:nvSpPr>
          <p:cNvPr id="53251" name="Rectangle 2"/>
          <p:cNvSpPr>
            <a:spLocks noChangeArrowheads="1"/>
          </p:cNvSpPr>
          <p:nvPr/>
        </p:nvSpPr>
        <p:spPr bwMode="auto">
          <a:xfrm>
            <a:off x="7923213" y="763588"/>
            <a:ext cx="12192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graphicFrame>
        <p:nvGraphicFramePr>
          <p:cNvPr id="53252" name="对象 2"/>
          <p:cNvGraphicFramePr>
            <a:graphicFrameLocks noChangeAspect="1"/>
          </p:cNvGraphicFramePr>
          <p:nvPr/>
        </p:nvGraphicFramePr>
        <p:xfrm>
          <a:off x="7669213" y="608013"/>
          <a:ext cx="3746500" cy="5632450"/>
        </p:xfrm>
        <a:graphic>
          <a:graphicData uri="http://schemas.openxmlformats.org/presentationml/2006/ole">
            <mc:AlternateContent xmlns:mc="http://schemas.openxmlformats.org/markup-compatibility/2006">
              <mc:Choice xmlns:v="urn:schemas-microsoft-com:vml" Requires="v">
                <p:oleObj spid="_x0000_s2" name="" r:id="rId2" imgW="5273040" imgH="7931785" progId="Visio.Drawing.15">
                  <p:embed/>
                </p:oleObj>
              </mc:Choice>
              <mc:Fallback>
                <p:oleObj name="" r:id="rId2" imgW="5273040" imgH="7931785" progId="Visio.Drawing.15">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213" y="608013"/>
                        <a:ext cx="37465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表格 3"/>
          <p:cNvGraphicFramePr>
            <a:graphicFrameLocks noGrp="1"/>
          </p:cNvGraphicFramePr>
          <p:nvPr/>
        </p:nvGraphicFramePr>
        <p:xfrm>
          <a:off x="776288" y="3424238"/>
          <a:ext cx="7708899" cy="2571748"/>
        </p:xfrm>
        <a:graphic>
          <a:graphicData uri="http://schemas.openxmlformats.org/drawingml/2006/table">
            <a:tbl>
              <a:tblPr firstRow="1" firstCol="1" bandRow="1">
                <a:tableStyleId>{7DF18680-E054-41AD-8BC1-D1AEF772440D}</a:tableStyleId>
              </a:tblPr>
              <a:tblGrid>
                <a:gridCol w="882832"/>
                <a:gridCol w="1170447"/>
                <a:gridCol w="1249255"/>
                <a:gridCol w="797323"/>
                <a:gridCol w="1074652"/>
                <a:gridCol w="1683719"/>
                <a:gridCol w="850671"/>
              </a:tblGrid>
              <a:tr h="620500">
                <a:tc>
                  <a:txBody>
                    <a:bodyPr/>
                    <a:lstStyle/>
                    <a:p>
                      <a:pPr algn="l"/>
                      <a:r>
                        <a:rPr lang="en-US" sz="1400" kern="0" dirty="0">
                          <a:effectLst/>
                          <a:ea typeface="华光中等线_CNKI" panose="02000500000000000000"/>
                        </a:rPr>
                        <a:t>code</a:t>
                      </a:r>
                      <a:endParaRPr lang="zh-CN" sz="1400" kern="100" dirty="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400" kern="0">
                          <a:effectLst/>
                          <a:ea typeface="华光中等线_CNKI" panose="02000500000000000000"/>
                        </a:rPr>
                        <a:t>Order_post</a:t>
                      </a:r>
                      <a:endParaRPr lang="zh-CN" sz="14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400" kern="0">
                          <a:effectLst/>
                          <a:ea typeface="华光中等线_CNKI" panose="02000500000000000000"/>
                        </a:rPr>
                        <a:t>status_array</a:t>
                      </a:r>
                      <a:endParaRPr lang="zh-CN" sz="14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400" kern="0">
                          <a:effectLst/>
                          <a:ea typeface="华光中等线_CNKI" panose="02000500000000000000"/>
                        </a:rPr>
                        <a:t>orderBy</a:t>
                      </a:r>
                      <a:endParaRPr lang="zh-CN" sz="14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a:effectLst/>
                          <a:ea typeface="华光中等线_CNKI" panose="02000500000000000000"/>
                        </a:rPr>
                        <a:t>执行路径</a:t>
                      </a:r>
                      <a:endParaRPr lang="zh-CN" sz="14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a:effectLst/>
                          <a:ea typeface="华光中等线_CNKI" panose="02000500000000000000"/>
                        </a:rPr>
                        <a:t>覆盖条件</a:t>
                      </a:r>
                      <a:endParaRPr lang="zh-CN" sz="14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dirty="0">
                          <a:effectLst/>
                          <a:ea typeface="华光中等线_CNKI" panose="02000500000000000000"/>
                        </a:rPr>
                        <a:t>预期输出</a:t>
                      </a:r>
                      <a:endParaRPr lang="zh-CN" sz="1400" kern="100" dirty="0">
                        <a:effectLst/>
                        <a:latin typeface="Times New Roman" panose="02020603050405020304" pitchFamily="18" charset="0"/>
                        <a:ea typeface="华光中等线_CNKI" panose="02000500000000000000"/>
                      </a:endParaRPr>
                    </a:p>
                  </a:txBody>
                  <a:tcPr marL="68580" marR="68580" marT="0" marB="0" anchor="ctr"/>
                </a:tc>
              </a:tr>
              <a:tr h="487812">
                <a:tc>
                  <a:txBody>
                    <a:bodyPr/>
                    <a:lstStyle/>
                    <a:p>
                      <a:pPr algn="l"/>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a:t>
                      </a:r>
                      <a:r>
                        <a:rPr lang="zh-CN" sz="1600" kern="0">
                          <a:effectLst/>
                          <a:ea typeface="华光中等线_CNKI" panose="02000500000000000000"/>
                        </a:rPr>
                        <a:t>未完成</a:t>
                      </a:r>
                      <a:r>
                        <a:rPr lang="en-US" sz="1600" kern="0">
                          <a:effectLst/>
                          <a:ea typeface="华光中等线_CNKI" panose="02000500000000000000"/>
                        </a:rPr>
                        <a:t>,</a:t>
                      </a:r>
                      <a:r>
                        <a:rPr lang="zh-CN" sz="1600" kern="0">
                          <a:effectLst/>
                          <a:ea typeface="华光中等线_CNKI" panose="02000500000000000000"/>
                        </a:rPr>
                        <a:t>待支付</a:t>
                      </a:r>
                      <a:r>
                        <a:rPr lang="en-US" sz="1600" kern="0">
                          <a:effectLst/>
                          <a:ea typeface="华光中等线_CNKI" panose="02000500000000000000"/>
                        </a:rPr>
                        <a:t>]</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null</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dirty="0" err="1">
                          <a:effectLst/>
                          <a:ea typeface="华光中等线_CNKI" panose="02000500000000000000"/>
                        </a:rPr>
                        <a:t>bdfhj</a:t>
                      </a:r>
                      <a:endParaRPr lang="zh-CN" sz="1600" kern="100" dirty="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T1F2F3F4F5F6F7F8</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a:effectLst/>
                          <a:ea typeface="华光中等线_CNKI" panose="02000500000000000000"/>
                        </a:rPr>
                        <a:t>查询内容为空</a:t>
                      </a:r>
                      <a:endParaRPr lang="zh-CN" sz="1400" kern="100">
                        <a:effectLst/>
                        <a:latin typeface="Times New Roman" panose="02020603050405020304" pitchFamily="18" charset="0"/>
                        <a:ea typeface="华光中等线_CNKI" panose="02000500000000000000"/>
                      </a:endParaRPr>
                    </a:p>
                  </a:txBody>
                  <a:tcPr marL="68580" marR="68580" marT="0" marB="0" anchor="ctr"/>
                </a:tc>
              </a:tr>
              <a:tr h="487812">
                <a:tc>
                  <a:txBody>
                    <a:bodyPr/>
                    <a:lstStyle/>
                    <a:p>
                      <a:pPr algn="l"/>
                      <a:r>
                        <a:rPr lang="en-US" sz="1600" kern="0">
                          <a:effectLst/>
                          <a:ea typeface="华光中等线_CNKI" panose="02000500000000000000"/>
                        </a:rPr>
                        <a:t>530022</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1234567qw</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dirty="0">
                          <a:effectLst/>
                          <a:ea typeface="华光中等线_CNKI" panose="02000500000000000000"/>
                        </a:rPr>
                        <a:t>Null</a:t>
                      </a:r>
                      <a:endParaRPr lang="zh-CN" sz="1600" kern="100" dirty="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asc</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dirty="0" err="1">
                          <a:effectLst/>
                          <a:ea typeface="华光中等线_CNKI" panose="02000500000000000000"/>
                        </a:rPr>
                        <a:t>bcehi</a:t>
                      </a:r>
                      <a:endParaRPr lang="zh-CN" sz="1600" kern="100" dirty="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F1F2F3T4T5T6F7T8</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a:effectLst/>
                          <a:ea typeface="华光中等线_CNKI" panose="02000500000000000000"/>
                        </a:rPr>
                        <a:t>展示结果</a:t>
                      </a:r>
                      <a:endParaRPr lang="zh-CN" sz="1400" kern="100">
                        <a:effectLst/>
                        <a:latin typeface="Times New Roman" panose="02020603050405020304" pitchFamily="18" charset="0"/>
                        <a:ea typeface="华光中等线_CNKI" panose="02000500000000000000"/>
                      </a:endParaRPr>
                    </a:p>
                  </a:txBody>
                  <a:tcPr marL="68580" marR="68580" marT="0" marB="0" anchor="ctr"/>
                </a:tc>
              </a:tr>
              <a:tr h="487812">
                <a:tc>
                  <a:txBody>
                    <a:bodyPr/>
                    <a:lstStyle/>
                    <a:p>
                      <a:pPr algn="l"/>
                      <a:r>
                        <a:rPr lang="en-US" sz="1600" kern="0">
                          <a:effectLst/>
                          <a:ea typeface="华光中等线_CNKI" panose="02000500000000000000"/>
                        </a:rPr>
                        <a:t>530022</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1234567qw</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-1</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600" kern="0">
                          <a:effectLst/>
                          <a:ea typeface="华光中等线_CNKI" panose="02000500000000000000"/>
                        </a:rPr>
                        <a:t>空字符</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acegi</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T1T2F3T4T5T6T7T8</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a:effectLst/>
                          <a:ea typeface="华光中等线_CNKI" panose="02000500000000000000"/>
                        </a:rPr>
                        <a:t>出错</a:t>
                      </a:r>
                      <a:endParaRPr lang="zh-CN" sz="1400" kern="100">
                        <a:effectLst/>
                        <a:latin typeface="Times New Roman" panose="02020603050405020304" pitchFamily="18" charset="0"/>
                        <a:ea typeface="华光中等线_CNKI" panose="02000500000000000000"/>
                      </a:endParaRPr>
                    </a:p>
                  </a:txBody>
                  <a:tcPr marL="68580" marR="68580" marT="0" marB="0" anchor="ctr"/>
                </a:tc>
              </a:tr>
              <a:tr h="487812">
                <a:tc>
                  <a:txBody>
                    <a:bodyPr/>
                    <a:lstStyle/>
                    <a:p>
                      <a:pPr algn="l"/>
                      <a:r>
                        <a:rPr lang="en-US" sz="1600" kern="0">
                          <a:effectLst/>
                          <a:ea typeface="华光中等线_CNKI" panose="02000500000000000000"/>
                        </a:rPr>
                        <a:t>530022</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1234567qw</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[1,2,3,4,5,6]</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desc</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acehi</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en-US" sz="1600" kern="0">
                          <a:effectLst/>
                          <a:ea typeface="华光中等线_CNKI" panose="02000500000000000000"/>
                        </a:rPr>
                        <a:t>T1F2T3T4T5T6F7T8</a:t>
                      </a:r>
                      <a:endParaRPr lang="zh-CN" sz="1600" kern="100">
                        <a:effectLst/>
                        <a:latin typeface="Times New Roman" panose="02020603050405020304" pitchFamily="18" charset="0"/>
                        <a:ea typeface="华光中等线_CNKI" panose="02000500000000000000"/>
                      </a:endParaRPr>
                    </a:p>
                  </a:txBody>
                  <a:tcPr marL="68580" marR="68580" marT="0" marB="0" anchor="ctr"/>
                </a:tc>
                <a:tc>
                  <a:txBody>
                    <a:bodyPr/>
                    <a:lstStyle/>
                    <a:p>
                      <a:pPr algn="l"/>
                      <a:r>
                        <a:rPr lang="zh-CN" sz="1400" kern="0" dirty="0">
                          <a:effectLst/>
                          <a:ea typeface="华光中等线_CNKI" panose="02000500000000000000"/>
                        </a:rPr>
                        <a:t>出错</a:t>
                      </a:r>
                      <a:endParaRPr lang="zh-CN" sz="1400" kern="100" dirty="0">
                        <a:effectLst/>
                        <a:latin typeface="Times New Roman" panose="02020603050405020304" pitchFamily="18" charset="0"/>
                        <a:ea typeface="华光中等线_CNKI" panose="02000500000000000000"/>
                      </a:endParaRPr>
                    </a:p>
                  </a:txBody>
                  <a:tcPr marL="68580" marR="68580" marT="0" marB="0" anchor="ctr"/>
                </a:tc>
              </a:tr>
            </a:tbl>
          </a:graphicData>
        </a:graphic>
      </p:graphicFrame>
      <p:sp>
        <p:nvSpPr>
          <p:cNvPr id="53303" name="标题 3"/>
          <p:cNvSpPr>
            <a:spLocks noGrp="1" noChangeArrowheads="1"/>
          </p:cNvSpPr>
          <p:nvPr>
            <p:ph type="ctrTitle"/>
            <p:custDataLst>
              <p:tags r:id="rId4"/>
            </p:custDataLst>
          </p:nvPr>
        </p:nvSpPr>
        <p:spPr bwMode="auto">
          <a:xfrm>
            <a:off x="-136525" y="609600"/>
            <a:ext cx="4767263" cy="592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p>
            <a:r>
              <a:rPr lang="zh-CN" altLang="en-US" sz="2400" b="1">
                <a:solidFill>
                  <a:srgbClr val="666666"/>
                </a:solidFill>
                <a:ea typeface="华光中等线_CNKI" pitchFamily="2" charset="-122"/>
              </a:rPr>
              <a:t>白盒</a:t>
            </a:r>
            <a:r>
              <a:rPr lang="en-US" altLang="zh-CN" sz="2400" b="1">
                <a:solidFill>
                  <a:srgbClr val="666666"/>
                </a:solidFill>
                <a:ea typeface="华光中等线_CNKI" pitchFamily="2" charset="-122"/>
              </a:rPr>
              <a:t>—</a:t>
            </a:r>
            <a:r>
              <a:rPr lang="zh-CN" altLang="en-US" sz="2400" b="1">
                <a:solidFill>
                  <a:srgbClr val="666666"/>
                </a:solidFill>
                <a:ea typeface="华光中等线_CNKI" pitchFamily="2" charset="-122"/>
              </a:rPr>
              <a:t>条件</a:t>
            </a:r>
            <a:r>
              <a:rPr lang="en-US" altLang="zh-CN" sz="2400" b="1">
                <a:solidFill>
                  <a:srgbClr val="666666"/>
                </a:solidFill>
                <a:ea typeface="华光中等线_CNKI" pitchFamily="2" charset="-122"/>
              </a:rPr>
              <a:t>覆盖测试</a:t>
            </a:r>
            <a:endParaRPr lang="en-US" altLang="zh-CN" sz="2400" b="1">
              <a:solidFill>
                <a:srgbClr val="666666"/>
              </a:solidFill>
              <a:ea typeface="华光中等线_CNKI" pitchFamily="2" charset="-122"/>
            </a:endParaRPr>
          </a:p>
        </p:txBody>
      </p:sp>
    </p:spTree>
    <p:custDataLst>
      <p:tags r:id="rId5"/>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p:cNvSpPr>
            <a:spLocks noGrp="1" noChangeArrowheads="1"/>
          </p:cNvSpPr>
          <p:nvPr>
            <p:ph type="ctrTitle"/>
            <p:custDataLst>
              <p:tags r:id="rId1"/>
            </p:custDataLst>
          </p:nvPr>
        </p:nvSpPr>
        <p:spPr bwMode="auto">
          <a:xfrm>
            <a:off x="565150" y="655638"/>
            <a:ext cx="4143375" cy="592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p>
            <a:r>
              <a:rPr lang="zh-CN" altLang="en-US" sz="2400" b="1">
                <a:solidFill>
                  <a:srgbClr val="666666"/>
                </a:solidFill>
                <a:ea typeface="华光中等线_CNKI" pitchFamily="2" charset="-122"/>
              </a:rPr>
              <a:t>白盒</a:t>
            </a:r>
            <a:r>
              <a:rPr lang="en-US" altLang="zh-CN" sz="2400" b="1">
                <a:solidFill>
                  <a:srgbClr val="666666"/>
                </a:solidFill>
                <a:ea typeface="华光中等线_CNKI" pitchFamily="2" charset="-122"/>
              </a:rPr>
              <a:t>—</a:t>
            </a:r>
            <a:r>
              <a:rPr lang="zh-CN" altLang="en-US" sz="2400" b="1">
                <a:solidFill>
                  <a:srgbClr val="666666"/>
                </a:solidFill>
                <a:ea typeface="华光中等线_CNKI" pitchFamily="2" charset="-122"/>
              </a:rPr>
              <a:t>基路径</a:t>
            </a:r>
            <a:r>
              <a:rPr lang="en-US" altLang="zh-CN" sz="2400" b="1">
                <a:solidFill>
                  <a:srgbClr val="666666"/>
                </a:solidFill>
                <a:ea typeface="华光中等线_CNKI" pitchFamily="2" charset="-122"/>
              </a:rPr>
              <a:t>覆盖测试</a:t>
            </a:r>
            <a:endParaRPr lang="en-US" altLang="zh-CN" sz="2400" b="1">
              <a:solidFill>
                <a:srgbClr val="666666"/>
              </a:solidFill>
              <a:ea typeface="华光中等线_CNKI" pitchFamily="2" charset="-122"/>
            </a:endParaRPr>
          </a:p>
        </p:txBody>
      </p:sp>
      <p:sp>
        <p:nvSpPr>
          <p:cNvPr id="54275" name="副标题 4"/>
          <p:cNvSpPr>
            <a:spLocks noGrp="1" noChangeArrowheads="1"/>
          </p:cNvSpPr>
          <p:nvPr>
            <p:ph type="subTitle" idx="4294967295"/>
            <p:custDataLst>
              <p:tags r:id="rId2"/>
            </p:custDataLst>
          </p:nvPr>
        </p:nvSpPr>
        <p:spPr bwMode="auto">
          <a:xfrm>
            <a:off x="838200" y="1495425"/>
            <a:ext cx="3748088" cy="592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a:ea typeface="华光中等线_CNKI" pitchFamily="2" charset="-122"/>
              </a:rPr>
              <a:t>管理员</a:t>
            </a:r>
            <a:r>
              <a:rPr lang="en-US" altLang="zh-CN" sz="2400">
                <a:ea typeface="华光中等线_CNKI" pitchFamily="2" charset="-122"/>
              </a:rPr>
              <a:t>登录验证功能</a:t>
            </a:r>
            <a:endParaRPr lang="en-US" altLang="zh-CN" sz="2400">
              <a:ea typeface="华光中等线_CNKI" pitchFamily="2" charset="-122"/>
            </a:endParaRPr>
          </a:p>
        </p:txBody>
      </p:sp>
      <p:graphicFrame>
        <p:nvGraphicFramePr>
          <p:cNvPr id="2" name="表格 1"/>
          <p:cNvGraphicFramePr/>
          <p:nvPr/>
        </p:nvGraphicFramePr>
        <p:xfrm>
          <a:off x="5432425" y="3754438"/>
          <a:ext cx="6045200" cy="2287588"/>
        </p:xfrm>
        <a:graphic>
          <a:graphicData uri="http://schemas.openxmlformats.org/drawingml/2006/table">
            <a:tbl>
              <a:tblPr firstRow="1" bandRow="1">
                <a:tableStyleId>{7DF18680-E054-41AD-8BC1-D1AEF772440D}</a:tableStyleId>
              </a:tblPr>
              <a:tblGrid>
                <a:gridCol w="907463"/>
                <a:gridCol w="1568380"/>
                <a:gridCol w="1677452"/>
                <a:gridCol w="955223"/>
                <a:gridCol w="936682"/>
              </a:tblGrid>
              <a:tr h="576587">
                <a:tc rowSpan="2">
                  <a:txBody>
                    <a:bodyPr/>
                    <a:lstStyle/>
                    <a:p>
                      <a:pPr marL="0" indent="0" algn="ctr">
                        <a:buNone/>
                      </a:pPr>
                      <a:r>
                        <a:rPr lang="zh-CN" altLang="en-US" sz="1600" b="1" u="none" dirty="0">
                          <a:solidFill>
                            <a:schemeClr val="bg1"/>
                          </a:solidFill>
                        </a:rPr>
                        <a:t>测试用例标号</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gridSpan="2">
                  <a:txBody>
                    <a:bodyPr/>
                    <a:lstStyle/>
                    <a:p>
                      <a:pPr marL="0" indent="0" algn="ctr">
                        <a:buNone/>
                      </a:pPr>
                      <a:r>
                        <a:rPr lang="zh-CN" altLang="en-US" sz="1600" b="1" u="none" dirty="0">
                          <a:solidFill>
                            <a:schemeClr val="bg1"/>
                          </a:solidFill>
                        </a:rPr>
                        <a:t>输入数据</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rowSpan="2">
                  <a:txBody>
                    <a:bodyPr/>
                    <a:lstStyle/>
                    <a:p>
                      <a:pPr marL="0" indent="0" algn="ctr">
                        <a:buNone/>
                      </a:pPr>
                      <a:r>
                        <a:rPr lang="zh-CN" altLang="en-US" sz="1600" b="1" u="none" dirty="0">
                          <a:solidFill>
                            <a:schemeClr val="bg1"/>
                          </a:solidFill>
                        </a:rPr>
                        <a:t>覆盖路径</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rowSpan="2">
                  <a:txBody>
                    <a:bodyPr/>
                    <a:lstStyle/>
                    <a:p>
                      <a:pPr marL="0" indent="0" algn="ctr">
                        <a:buNone/>
                      </a:pPr>
                      <a:r>
                        <a:rPr lang="zh-CN" altLang="en-US" sz="1600" b="1" u="none" dirty="0">
                          <a:solidFill>
                            <a:schemeClr val="bg1"/>
                          </a:solidFill>
                        </a:rPr>
                        <a:t>预计输出</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r>
              <a:tr h="648351">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marL="0" indent="0" algn="ctr">
                        <a:buNone/>
                      </a:pPr>
                      <a:r>
                        <a:rPr lang="en-US" altLang="zh-CN" sz="1600" b="1" u="none" dirty="0" err="1">
                          <a:solidFill>
                            <a:schemeClr val="bg1"/>
                          </a:solidFill>
                        </a:rPr>
                        <a:t>admin_name</a:t>
                      </a:r>
                      <a:endParaRPr lang="zh-CN" altLang="en-US" sz="1600" b="1" u="none" dirty="0">
                        <a:solidFill>
                          <a:schemeClr val="bg1"/>
                        </a:solidFill>
                        <a:latin typeface="微软雅黑" panose="020B0503020204020204" charset="-122"/>
                        <a:ea typeface="微软雅黑" panose="020B0503020204020204" charset="-122"/>
                        <a:cs typeface="微软雅黑" panose="020B0503020204020204" charset="-122"/>
                      </a:endParaRPr>
                    </a:p>
                  </a:txBody>
                  <a:tcPr marL="0" marR="0" marT="0" marB="1" anchor="ctr">
                    <a:solidFill>
                      <a:srgbClr val="3D78CF"/>
                    </a:solidFill>
                  </a:tcPr>
                </a:tc>
                <a:tc>
                  <a:txBody>
                    <a:bodyPr/>
                    <a:lstStyle/>
                    <a:p>
                      <a:pPr marL="0" indent="0" algn="ctr">
                        <a:buNone/>
                      </a:pPr>
                      <a:r>
                        <a:rPr lang="en-US" altLang="zh-CN" sz="1600" b="1" u="none" dirty="0" err="1">
                          <a:solidFill>
                            <a:schemeClr val="bg1"/>
                          </a:solidFill>
                        </a:rPr>
                        <a:t>admin_password</a:t>
                      </a:r>
                      <a:endParaRPr lang="zh-CN" altLang="en-US" sz="1600" b="1" u="none" dirty="0">
                        <a:solidFill>
                          <a:schemeClr val="bg1"/>
                        </a:solidFill>
                        <a:latin typeface="微软雅黑" panose="020B0503020204020204" charset="-122"/>
                        <a:ea typeface="微软雅黑" panose="020B0503020204020204" charset="-122"/>
                        <a:cs typeface="微软雅黑" panose="020B0503020204020204" charset="-122"/>
                      </a:endParaRPr>
                    </a:p>
                  </a:txBody>
                  <a:tcPr marL="0" marR="0" marT="0" marB="1" anchor="ctr">
                    <a:solidFill>
                      <a:srgbClr val="3D78CF"/>
                    </a:solid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r h="531325">
                <a:tc>
                  <a:txBody>
                    <a:bodyPr/>
                    <a:lstStyle/>
                    <a:p>
                      <a:pPr marL="0" indent="0" algn="ctr">
                        <a:buNone/>
                      </a:pPr>
                      <a:r>
                        <a:rPr lang="en-US" altLang="zh-CN" sz="1600" b="0" u="none" dirty="0">
                          <a:solidFill>
                            <a:srgbClr val="000000"/>
                          </a:solidFill>
                        </a:rPr>
                        <a:t>case1</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411775814</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xxx</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①</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a:solidFill>
                            <a:srgbClr val="000000"/>
                          </a:solidFill>
                        </a:rPr>
                        <a:t>登录失败</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r>
              <a:tr h="531325">
                <a:tc>
                  <a:txBody>
                    <a:bodyPr/>
                    <a:lstStyle/>
                    <a:p>
                      <a:pPr marL="0" indent="0" algn="ctr">
                        <a:buNone/>
                      </a:pPr>
                      <a:r>
                        <a:rPr lang="en-US" altLang="zh-CN" sz="1600" b="0" u="none" dirty="0">
                          <a:solidFill>
                            <a:srgbClr val="000000"/>
                          </a:solidFill>
                        </a:rPr>
                        <a:t>case2</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411775814</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xq</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②</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dirty="0">
                          <a:solidFill>
                            <a:srgbClr val="000000"/>
                          </a:solidFill>
                        </a:rPr>
                        <a:t>登录成功</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r>
            </a:tbl>
          </a:graphicData>
        </a:graphic>
      </p:graphicFrame>
      <p:sp>
        <p:nvSpPr>
          <p:cNvPr id="54310" name="文本框 2"/>
          <p:cNvSpPr txBox="1">
            <a:spLocks noChangeArrowheads="1"/>
          </p:cNvSpPr>
          <p:nvPr/>
        </p:nvSpPr>
        <p:spPr bwMode="auto">
          <a:xfrm>
            <a:off x="838200" y="4402138"/>
            <a:ext cx="45942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a:ea typeface="华光中等线_CNKI" pitchFamily="2" charset="-122"/>
              </a:rPr>
              <a:t>V(G)=P+1=1+1 =2，其中 P 为判定节点数</a:t>
            </a:r>
            <a:endParaRPr lang="zh-CN" altLang="en-US" sz="2000">
              <a:ea typeface="华光中等线_CNKI" pitchFamily="2" charset="-122"/>
            </a:endParaRPr>
          </a:p>
          <a:p>
            <a:pPr eaLnBrk="1" hangingPunct="1">
              <a:buFont typeface="Arial" panose="020B0604020202020204" pitchFamily="34" charset="0"/>
              <a:buNone/>
            </a:pPr>
            <a:endParaRPr lang="zh-CN" altLang="en-US" sz="2000">
              <a:ea typeface="华光中等线_CNKI" pitchFamily="2" charset="-122"/>
            </a:endParaRPr>
          </a:p>
          <a:p>
            <a:pPr eaLnBrk="1" hangingPunct="1">
              <a:buFont typeface="Arial" panose="020B0604020202020204" pitchFamily="34" charset="0"/>
              <a:buNone/>
            </a:pPr>
            <a:r>
              <a:rPr lang="zh-CN" altLang="en-US" sz="2000">
                <a:ea typeface="华光中等线_CNKI" pitchFamily="2" charset="-122"/>
              </a:rPr>
              <a:t>路径①：1-2-4</a:t>
            </a:r>
            <a:endParaRPr lang="zh-CN" altLang="en-US" sz="2000">
              <a:ea typeface="华光中等线_CNKI" pitchFamily="2" charset="-122"/>
            </a:endParaRPr>
          </a:p>
          <a:p>
            <a:pPr eaLnBrk="1" hangingPunct="1">
              <a:buFont typeface="Arial" panose="020B0604020202020204" pitchFamily="34" charset="0"/>
              <a:buNone/>
            </a:pPr>
            <a:r>
              <a:rPr lang="zh-CN" altLang="en-US" sz="2000">
                <a:ea typeface="华光中等线_CNKI" pitchFamily="2" charset="-122"/>
              </a:rPr>
              <a:t>路径②：1-3-4</a:t>
            </a:r>
            <a:endParaRPr lang="zh-CN" altLang="en-US" sz="2000">
              <a:ea typeface="华光中等线_CNKI" pitchFamily="2" charset="-122"/>
            </a:endParaRPr>
          </a:p>
        </p:txBody>
      </p:sp>
      <p:pic>
        <p:nvPicPr>
          <p:cNvPr id="54311"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2230438"/>
            <a:ext cx="17414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表格 10"/>
          <p:cNvGraphicFramePr>
            <a:graphicFrameLocks noGrp="1"/>
          </p:cNvGraphicFramePr>
          <p:nvPr/>
        </p:nvGraphicFramePr>
        <p:xfrm>
          <a:off x="6018213" y="754063"/>
          <a:ext cx="3903662" cy="2657475"/>
        </p:xfrm>
        <a:graphic>
          <a:graphicData uri="http://schemas.openxmlformats.org/drawingml/2006/table">
            <a:tbl>
              <a:tblPr firstRow="1" bandRow="1">
                <a:tableStyleId>{7DF18680-E054-41AD-8BC1-D1AEF772440D}</a:tableStyleId>
              </a:tblPr>
              <a:tblGrid>
                <a:gridCol w="3903662"/>
              </a:tblGrid>
              <a:tr h="37092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t>伪</a:t>
                      </a:r>
                      <a:r>
                        <a:rPr lang="en-US" altLang="zh-CN" sz="1800" dirty="0" err="1"/>
                        <a:t>代码</a:t>
                      </a:r>
                      <a:endParaRPr lang="en-US" altLang="zh-CN" sz="1800" dirty="0">
                        <a:ea typeface="华光中等线_CNKI" panose="02000500000000000000"/>
                      </a:endParaRPr>
                    </a:p>
                  </a:txBody>
                  <a:tcPr marL="91432" marR="91432" marT="45731" marB="45731"/>
                </a:tc>
              </a:tr>
              <a:tr h="2286546">
                <a:tc>
                  <a:txBody>
                    <a:bodyPr/>
                    <a:lstStyle/>
                    <a:p>
                      <a:r>
                        <a:rPr lang="en-US" altLang="zh-CN" sz="1800" dirty="0"/>
                        <a:t>1 </a:t>
                      </a:r>
                      <a:r>
                        <a:rPr lang="en-US" altLang="zh-CN" sz="1800" dirty="0" err="1"/>
                        <a:t>开始</a:t>
                      </a:r>
                      <a:endParaRPr lang="en-US" altLang="zh-CN" sz="1800" dirty="0"/>
                    </a:p>
                    <a:p>
                      <a:r>
                        <a:rPr lang="en-US" altLang="zh-CN" sz="1800" dirty="0"/>
                        <a:t>2 </a:t>
                      </a:r>
                      <a:r>
                        <a:rPr lang="en-US" altLang="zh-CN" sz="1800" dirty="0" err="1"/>
                        <a:t>查找</a:t>
                      </a:r>
                      <a:r>
                        <a:rPr lang="en-US" altLang="zh-CN" sz="1800" dirty="0"/>
                        <a:t> </a:t>
                      </a:r>
                      <a:r>
                        <a:rPr lang="en-US" altLang="zh-CN" sz="1800" dirty="0" err="1"/>
                        <a:t>用户名</a:t>
                      </a:r>
                      <a:r>
                        <a:rPr lang="zh-CN" altLang="en-US" sz="1800" dirty="0"/>
                        <a:t>和</a:t>
                      </a:r>
                      <a:r>
                        <a:rPr lang="en-US" altLang="zh-CN" sz="1800" dirty="0" err="1"/>
                        <a:t>密码</a:t>
                      </a:r>
                      <a:r>
                        <a:rPr lang="zh-CN" altLang="en-US" sz="1800" dirty="0"/>
                        <a:t>都</a:t>
                      </a:r>
                      <a:r>
                        <a:rPr lang="en-US" altLang="zh-CN" sz="1800" dirty="0" err="1"/>
                        <a:t>匹配</a:t>
                      </a:r>
                      <a:r>
                        <a:rPr lang="zh-CN" altLang="en-US" sz="1800" dirty="0"/>
                        <a:t>的</a:t>
                      </a:r>
                      <a:r>
                        <a:rPr lang="en-US" altLang="zh-CN" sz="1800" dirty="0" err="1"/>
                        <a:t>管理员</a:t>
                      </a:r>
                      <a:endParaRPr lang="en-US" altLang="zh-CN" sz="1800" dirty="0"/>
                    </a:p>
                    <a:p>
                      <a:r>
                        <a:rPr lang="en-US" altLang="zh-CN" sz="1800" dirty="0"/>
                        <a:t>3 if</a:t>
                      </a:r>
                      <a:r>
                        <a:rPr lang="zh-CN" altLang="en-US" sz="1800" dirty="0"/>
                        <a:t>（</a:t>
                      </a:r>
                      <a:r>
                        <a:rPr lang="en-US" altLang="zh-CN" sz="1800" dirty="0" err="1"/>
                        <a:t>管理员不存在</a:t>
                      </a:r>
                      <a:r>
                        <a:rPr lang="zh-CN" altLang="en-US" sz="1800" dirty="0"/>
                        <a:t>）</a:t>
                      </a:r>
                      <a:endParaRPr lang="zh-CN" altLang="en-US" sz="1800" dirty="0"/>
                    </a:p>
                    <a:p>
                      <a:r>
                        <a:rPr lang="en-US" altLang="zh-CN" sz="1800" dirty="0"/>
                        <a:t>4     </a:t>
                      </a:r>
                      <a:r>
                        <a:rPr lang="en-US" altLang="zh-CN" sz="1800" dirty="0" err="1"/>
                        <a:t>登录验证失败</a:t>
                      </a:r>
                      <a:endParaRPr lang="en-US" altLang="zh-CN" sz="1800" dirty="0"/>
                    </a:p>
                    <a:p>
                      <a:r>
                        <a:rPr lang="en-US" altLang="zh-CN" sz="1800" dirty="0"/>
                        <a:t>5 else</a:t>
                      </a:r>
                      <a:endParaRPr lang="en-US" altLang="zh-CN" sz="1800" dirty="0"/>
                    </a:p>
                    <a:p>
                      <a:r>
                        <a:rPr lang="en-US" altLang="zh-CN" sz="1800" dirty="0"/>
                        <a:t>6     </a:t>
                      </a:r>
                      <a:r>
                        <a:rPr lang="en-US" altLang="zh-CN" sz="1800" dirty="0" err="1"/>
                        <a:t>登录验证成功</a:t>
                      </a:r>
                      <a:endParaRPr lang="en-US" altLang="zh-CN" sz="1800" dirty="0"/>
                    </a:p>
                    <a:p>
                      <a:r>
                        <a:rPr lang="en-US" altLang="zh-CN" sz="1800" dirty="0"/>
                        <a:t>7 </a:t>
                      </a:r>
                      <a:r>
                        <a:rPr lang="en-US" altLang="zh-CN" sz="1800" dirty="0" err="1"/>
                        <a:t>返回结果</a:t>
                      </a:r>
                      <a:endParaRPr lang="en-US" altLang="zh-CN" sz="1800" dirty="0"/>
                    </a:p>
                    <a:p>
                      <a:r>
                        <a:rPr lang="en-US" altLang="zh-CN" sz="1800" dirty="0"/>
                        <a:t>8 </a:t>
                      </a:r>
                      <a:r>
                        <a:rPr lang="en-US" altLang="zh-CN" sz="1800" dirty="0" err="1"/>
                        <a:t>结束</a:t>
                      </a:r>
                      <a:endParaRPr lang="en-US" altLang="zh-CN" sz="1800" dirty="0">
                        <a:ea typeface="华光中等线_CNKI" panose="02000500000000000000"/>
                      </a:endParaRPr>
                    </a:p>
                  </a:txBody>
                  <a:tcPr marL="91432" marR="91432" marT="45731" marB="45731"/>
                </a:tc>
              </a:tr>
            </a:tbl>
          </a:graphicData>
        </a:graphic>
      </p:graphicFrame>
    </p:spTree>
    <p:custDataLst>
      <p:tags r:id="rId4"/>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noChangeArrowheads="1"/>
          </p:cNvSpPr>
          <p:nvPr>
            <p:ph sz="half" idx="1"/>
            <p:custDataLst>
              <p:tags r:id="rId1"/>
            </p:custDataLst>
          </p:nvPr>
        </p:nvSpPr>
        <p:spPr bwMode="auto">
          <a:xfrm>
            <a:off x="838200" y="1508125"/>
            <a:ext cx="3490913" cy="493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sz="2400">
                <a:ea typeface="华光中等线_CNKI" pitchFamily="2" charset="-122"/>
              </a:rPr>
              <a:t>添加</a:t>
            </a:r>
            <a:r>
              <a:rPr lang="en-US" altLang="zh-CN" sz="2400">
                <a:ea typeface="华光中等线_CNKI" pitchFamily="2" charset="-122"/>
              </a:rPr>
              <a:t>打赏信息功能</a:t>
            </a:r>
            <a:endParaRPr lang="en-US" altLang="zh-CN" sz="2400">
              <a:ea typeface="华光中等线_CNKI" pitchFamily="2" charset="-122"/>
            </a:endParaRPr>
          </a:p>
        </p:txBody>
      </p:sp>
      <p:sp>
        <p:nvSpPr>
          <p:cNvPr id="38915" name="内容占位符 6"/>
          <p:cNvSpPr>
            <a:spLocks noGrp="1" noChangeArrowheads="1"/>
          </p:cNvSpPr>
          <p:nvPr>
            <p:ph sz="half" idx="2"/>
            <p:custDataLst>
              <p:tags r:id="rId2"/>
            </p:custDataLst>
          </p:nvPr>
        </p:nvSpPr>
        <p:spPr bwMode="auto">
          <a:xfrm>
            <a:off x="7942263" y="1136650"/>
            <a:ext cx="2735262" cy="2462213"/>
          </a:xfrm>
        </p:spPr>
        <p:txBody>
          <a:bodyPr vert="horz" wrap="square" lIns="91440" tIns="45720" rIns="91440" bIns="45720" numCol="1" anchor="t" anchorCtr="0" compatLnSpc="1"/>
          <a:lstStyle/>
          <a:p>
            <a:pPr marL="0" indent="0">
              <a:buFont typeface="Arial" panose="020B0604020202020204" pitchFamily="34" charset="0"/>
              <a:buNone/>
              <a:defRPr/>
            </a:pPr>
            <a:r>
              <a:rPr lang="zh-CN" altLang="en-US" sz="2000" dirty="0">
                <a:ea typeface="华光中等线_CNKI" panose="02000500000000000000"/>
              </a:rPr>
              <a:t>V(G)=P+1=2+1=3，其中 P 为判定节点数</a:t>
            </a:r>
            <a:endParaRPr lang="zh-CN" altLang="en-US" sz="2000" dirty="0">
              <a:ea typeface="华光中等线_CNKI" panose="02000500000000000000"/>
            </a:endParaRPr>
          </a:p>
          <a:p>
            <a:pPr>
              <a:defRPr/>
            </a:pPr>
            <a:endParaRPr lang="zh-CN" altLang="en-US" sz="2000" dirty="0">
              <a:ea typeface="华光中等线_CNKI" panose="02000500000000000000"/>
            </a:endParaRPr>
          </a:p>
          <a:p>
            <a:pPr marL="0" indent="0">
              <a:buFont typeface="Arial" panose="020B0604020202020204" pitchFamily="34" charset="0"/>
              <a:buNone/>
              <a:defRPr/>
            </a:pPr>
            <a:r>
              <a:rPr lang="zh-CN" altLang="en-US" sz="2000" dirty="0">
                <a:ea typeface="华光中等线_CNKI" panose="02000500000000000000"/>
              </a:rPr>
              <a:t>路径①：1-3-5-6</a:t>
            </a:r>
            <a:endParaRPr lang="zh-CN" altLang="en-US" sz="2000" dirty="0">
              <a:ea typeface="华光中等线_CNKI" panose="02000500000000000000"/>
            </a:endParaRPr>
          </a:p>
          <a:p>
            <a:pPr marL="0" indent="0">
              <a:buFont typeface="Arial" panose="020B0604020202020204" pitchFamily="34" charset="0"/>
              <a:buNone/>
              <a:defRPr/>
            </a:pPr>
            <a:r>
              <a:rPr lang="zh-CN" altLang="en-US" sz="2000" dirty="0">
                <a:ea typeface="华光中等线_CNKI" panose="02000500000000000000"/>
              </a:rPr>
              <a:t>路径②：1-2-3-5-6</a:t>
            </a:r>
            <a:endParaRPr lang="zh-CN" altLang="en-US" sz="2000" dirty="0">
              <a:ea typeface="华光中等线_CNKI" panose="02000500000000000000"/>
            </a:endParaRPr>
          </a:p>
          <a:p>
            <a:pPr marL="0" indent="0">
              <a:buFont typeface="Arial" panose="020B0604020202020204" pitchFamily="34" charset="0"/>
              <a:buNone/>
              <a:defRPr/>
            </a:pPr>
            <a:r>
              <a:rPr lang="zh-CN" altLang="en-US" sz="2000" dirty="0">
                <a:ea typeface="华光中等线_CNKI" panose="02000500000000000000"/>
              </a:rPr>
              <a:t>路径③：1-3-4-6</a:t>
            </a:r>
            <a:endParaRPr lang="zh-CN" altLang="en-US" sz="2000" dirty="0">
              <a:ea typeface="华光中等线_CNKI" panose="02000500000000000000"/>
            </a:endParaRPr>
          </a:p>
        </p:txBody>
      </p:sp>
      <p:graphicFrame>
        <p:nvGraphicFramePr>
          <p:cNvPr id="4" name="表格 3"/>
          <p:cNvGraphicFramePr/>
          <p:nvPr/>
        </p:nvGraphicFramePr>
        <p:xfrm>
          <a:off x="5008563" y="4202113"/>
          <a:ext cx="6154737" cy="1800224"/>
        </p:xfrm>
        <a:graphic>
          <a:graphicData uri="http://schemas.openxmlformats.org/drawingml/2006/table">
            <a:tbl>
              <a:tblPr firstRow="1" bandRow="1">
                <a:tableStyleId>{7DF18680-E054-41AD-8BC1-D1AEF772440D}</a:tableStyleId>
              </a:tblPr>
              <a:tblGrid>
                <a:gridCol w="851723"/>
                <a:gridCol w="827639"/>
                <a:gridCol w="766331"/>
                <a:gridCol w="1086001"/>
                <a:gridCol w="893324"/>
                <a:gridCol w="1729719"/>
              </a:tblGrid>
              <a:tr h="485344">
                <a:tc rowSpan="2">
                  <a:txBody>
                    <a:bodyPr/>
                    <a:lstStyle/>
                    <a:p>
                      <a:pPr marL="0" indent="0" algn="ctr">
                        <a:buNone/>
                      </a:pPr>
                      <a:r>
                        <a:rPr lang="zh-CN" altLang="en-US" sz="1600" b="1" u="none" dirty="0">
                          <a:solidFill>
                            <a:schemeClr val="bg1"/>
                          </a:solidFill>
                        </a:rPr>
                        <a:t>测试用例标号</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gridSpan="3">
                  <a:txBody>
                    <a:bodyPr/>
                    <a:lstStyle/>
                    <a:p>
                      <a:pPr marL="0" indent="0" algn="ctr">
                        <a:buNone/>
                      </a:pPr>
                      <a:r>
                        <a:rPr lang="zh-CN" altLang="en-US" sz="1600" b="1" u="none">
                          <a:solidFill>
                            <a:schemeClr val="bg1"/>
                          </a:solidFill>
                        </a:rPr>
                        <a:t>输入数据</a:t>
                      </a:r>
                      <a:endParaRPr lang="zh-CN" altLang="en-US" sz="1600" b="1" u="none">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rowSpan="2">
                  <a:txBody>
                    <a:bodyPr/>
                    <a:lstStyle/>
                    <a:p>
                      <a:pPr marL="0" indent="0" algn="ctr">
                        <a:buNone/>
                      </a:pPr>
                      <a:r>
                        <a:rPr lang="zh-CN" altLang="en-US" sz="1600" b="1" u="none" dirty="0">
                          <a:solidFill>
                            <a:schemeClr val="bg1"/>
                          </a:solidFill>
                        </a:rPr>
                        <a:t>覆盖路径</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c rowSpan="2">
                  <a:txBody>
                    <a:bodyPr/>
                    <a:lstStyle/>
                    <a:p>
                      <a:pPr marL="0" indent="0" algn="ctr">
                        <a:buNone/>
                      </a:pPr>
                      <a:r>
                        <a:rPr lang="zh-CN" altLang="en-US" sz="1600" b="1" u="none" dirty="0">
                          <a:solidFill>
                            <a:schemeClr val="bg1"/>
                          </a:solidFill>
                        </a:rPr>
                        <a:t>预计输出</a:t>
                      </a:r>
                      <a:endParaRPr lang="zh-CN" altLang="en-US" sz="1600" b="1" u="none" dirty="0">
                        <a:solidFill>
                          <a:schemeClr val="bg1"/>
                        </a:solidFill>
                        <a:latin typeface="宋体" panose="02010600030101010101" pitchFamily="2" charset="-122"/>
                        <a:ea typeface="宋体" panose="02010600030101010101" pitchFamily="2" charset="-122"/>
                        <a:cs typeface="宋体" panose="02010600030101010101" pitchFamily="2" charset="-122"/>
                      </a:endParaRPr>
                    </a:p>
                  </a:txBody>
                  <a:tcPr marL="0" marR="0" marT="0" marB="1" anchor="ctr">
                    <a:solidFill>
                      <a:srgbClr val="3D78CF"/>
                    </a:solidFill>
                  </a:tcPr>
                </a:tc>
              </a:tr>
              <a:tr h="375264">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marL="0" indent="0" algn="ctr">
                        <a:buNone/>
                      </a:pPr>
                      <a:r>
                        <a:rPr lang="en-US" altLang="zh-CN" sz="1600" b="1" u="none" dirty="0" err="1">
                          <a:solidFill>
                            <a:schemeClr val="bg1"/>
                          </a:solidFill>
                        </a:rPr>
                        <a:t>userId</a:t>
                      </a:r>
                      <a:endParaRPr lang="zh-CN" altLang="en-US" sz="1600" b="1" u="none" dirty="0">
                        <a:solidFill>
                          <a:schemeClr val="bg1"/>
                        </a:solidFill>
                        <a:latin typeface="微软雅黑" panose="020B0503020204020204" charset="-122"/>
                        <a:ea typeface="微软雅黑" panose="020B0503020204020204" charset="-122"/>
                        <a:cs typeface="微软雅黑" panose="020B0503020204020204" charset="-122"/>
                      </a:endParaRPr>
                    </a:p>
                  </a:txBody>
                  <a:tcPr marL="0" marR="0" marT="0" marB="1" anchor="ctr">
                    <a:solidFill>
                      <a:srgbClr val="3D78CF"/>
                    </a:solidFill>
                  </a:tcPr>
                </a:tc>
                <a:tc>
                  <a:txBody>
                    <a:bodyPr/>
                    <a:lstStyle/>
                    <a:p>
                      <a:pPr marL="0" indent="0" algn="ctr">
                        <a:buNone/>
                      </a:pPr>
                      <a:r>
                        <a:rPr lang="en-US" altLang="zh-CN" sz="1600" b="1" u="none" dirty="0">
                          <a:solidFill>
                            <a:schemeClr val="bg1"/>
                          </a:solidFill>
                        </a:rPr>
                        <a:t>name</a:t>
                      </a:r>
                      <a:endParaRPr lang="zh-CN" altLang="en-US" sz="1600" b="1" u="none" dirty="0">
                        <a:solidFill>
                          <a:schemeClr val="bg1"/>
                        </a:solidFill>
                        <a:latin typeface="微软雅黑" panose="020B0503020204020204" charset="-122"/>
                        <a:ea typeface="微软雅黑" panose="020B0503020204020204" charset="-122"/>
                        <a:cs typeface="微软雅黑" panose="020B0503020204020204" charset="-122"/>
                      </a:endParaRPr>
                    </a:p>
                  </a:txBody>
                  <a:tcPr marL="0" marR="0" marT="0" marB="1" anchor="ctr">
                    <a:solidFill>
                      <a:srgbClr val="3D78CF"/>
                    </a:solidFill>
                  </a:tcPr>
                </a:tc>
                <a:tc>
                  <a:txBody>
                    <a:bodyPr/>
                    <a:lstStyle/>
                    <a:p>
                      <a:pPr marL="0" indent="0" algn="ctr">
                        <a:buNone/>
                      </a:pPr>
                      <a:r>
                        <a:rPr lang="en-US" altLang="zh-CN" sz="1600" b="1" u="none" dirty="0">
                          <a:solidFill>
                            <a:schemeClr val="bg1"/>
                          </a:solidFill>
                        </a:rPr>
                        <a:t>message</a:t>
                      </a:r>
                      <a:endParaRPr lang="zh-CN" altLang="en-US" sz="1600" b="1" u="none" dirty="0">
                        <a:solidFill>
                          <a:schemeClr val="bg1"/>
                        </a:solidFill>
                        <a:latin typeface="微软雅黑" panose="020B0503020204020204" charset="-122"/>
                        <a:ea typeface="微软雅黑" panose="020B0503020204020204" charset="-122"/>
                        <a:cs typeface="微软雅黑" panose="020B0503020204020204" charset="-122"/>
                      </a:endParaRPr>
                    </a:p>
                  </a:txBody>
                  <a:tcPr marL="0" marR="0" marT="0" marB="1" anchor="ctr">
                    <a:solidFill>
                      <a:srgbClr val="3D78CF"/>
                    </a:solid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r h="368441">
                <a:tc>
                  <a:txBody>
                    <a:bodyPr/>
                    <a:lstStyle/>
                    <a:p>
                      <a:pPr marL="0" indent="0" algn="ctr">
                        <a:buNone/>
                      </a:pPr>
                      <a:r>
                        <a:rPr lang="en-US" altLang="zh-CN" sz="1600" b="0" u="none" dirty="0">
                          <a:solidFill>
                            <a:srgbClr val="000000"/>
                          </a:solidFill>
                        </a:rPr>
                        <a:t>case1</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1</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a120</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dirty="0">
                          <a:solidFill>
                            <a:srgbClr val="000000"/>
                          </a:solidFill>
                        </a:rPr>
                        <a:t>打赏！</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①</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dirty="0">
                          <a:solidFill>
                            <a:srgbClr val="000000"/>
                          </a:solidFill>
                        </a:rPr>
                        <a:t>添加打赏信息成功</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r>
              <a:tr h="316362">
                <a:tc>
                  <a:txBody>
                    <a:bodyPr/>
                    <a:lstStyle/>
                    <a:p>
                      <a:pPr marL="0" indent="0" algn="ctr">
                        <a:buNone/>
                      </a:pPr>
                      <a:r>
                        <a:rPr lang="en-US" altLang="zh-CN" sz="1600" b="0" u="none">
                          <a:solidFill>
                            <a:srgbClr val="000000"/>
                          </a:solidFill>
                        </a:rPr>
                        <a:t>case2</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null</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a120</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a:solidFill>
                            <a:srgbClr val="000000"/>
                          </a:solidFill>
                        </a:rPr>
                        <a:t>打赏！</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②</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a:solidFill>
                            <a:srgbClr val="000000"/>
                          </a:solidFill>
                        </a:rPr>
                        <a:t>添加打赏信息成功</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r>
              <a:tr h="254813">
                <a:tc>
                  <a:txBody>
                    <a:bodyPr/>
                    <a:lstStyle/>
                    <a:p>
                      <a:pPr marL="0" indent="0" algn="ctr">
                        <a:buNone/>
                      </a:pPr>
                      <a:r>
                        <a:rPr lang="en-US" altLang="zh-CN" sz="1600" b="0" u="none" dirty="0">
                          <a:solidFill>
                            <a:srgbClr val="000000"/>
                          </a:solidFill>
                        </a:rPr>
                        <a:t>case3</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1</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a:solidFill>
                            <a:srgbClr val="000000"/>
                          </a:solidFill>
                        </a:rPr>
                        <a:t>null</a:t>
                      </a:r>
                      <a:endParaRPr lang="zh-CN" altLang="en-US" sz="1600" b="0" u="none">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null</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en-US" altLang="zh-CN" sz="1600" b="0" u="none" dirty="0">
                          <a:solidFill>
                            <a:srgbClr val="000000"/>
                          </a:solidFill>
                        </a:rPr>
                        <a:t>③</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c>
                  <a:txBody>
                    <a:bodyPr/>
                    <a:lstStyle/>
                    <a:p>
                      <a:pPr marL="0" indent="0" algn="ctr">
                        <a:buNone/>
                      </a:pPr>
                      <a:r>
                        <a:rPr lang="zh-CN" altLang="en-US" sz="1600" b="0" u="none" dirty="0">
                          <a:solidFill>
                            <a:srgbClr val="000000"/>
                          </a:solidFill>
                        </a:rPr>
                        <a:t>抛出异常</a:t>
                      </a:r>
                      <a:endParaRPr lang="zh-CN" altLang="en-US" sz="1600" b="0" u="none" dirty="0">
                        <a:solidFill>
                          <a:srgbClr val="000000"/>
                        </a:solidFill>
                        <a:latin typeface="微软雅黑" panose="020B0503020204020204" charset="-122"/>
                        <a:ea typeface="微软雅黑" panose="020B0503020204020204" charset="-122"/>
                        <a:cs typeface="微软雅黑" panose="020B0503020204020204" charset="-122"/>
                      </a:endParaRPr>
                    </a:p>
                  </a:txBody>
                  <a:tcPr marL="0" marR="0" marT="0" marB="1" anchor="ctr"/>
                </a:tc>
              </a:tr>
            </a:tbl>
          </a:graphicData>
        </a:graphic>
      </p:graphicFrame>
      <p:pic>
        <p:nvPicPr>
          <p:cNvPr id="5534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681038"/>
            <a:ext cx="1919287"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8"/>
          <p:cNvGraphicFramePr>
            <a:graphicFrameLocks noGrp="1"/>
          </p:cNvGraphicFramePr>
          <p:nvPr/>
        </p:nvGraphicFramePr>
        <p:xfrm>
          <a:off x="1350963" y="2068513"/>
          <a:ext cx="2978150" cy="3840162"/>
        </p:xfrm>
        <a:graphic>
          <a:graphicData uri="http://schemas.openxmlformats.org/drawingml/2006/table">
            <a:tbl>
              <a:tblPr firstRow="1" bandRow="1">
                <a:tableStyleId>{FABFCF23-3B69-468F-B69F-88F6DE6A72F2}</a:tableStyleId>
              </a:tblPr>
              <a:tblGrid>
                <a:gridCol w="2978150"/>
              </a:tblGrid>
              <a:tr h="376297">
                <a:tc>
                  <a:txBody>
                    <a:bodyPr/>
                    <a:lstStyle/>
                    <a:p>
                      <a:pPr marL="0" marR="0" lvl="0" indent="0" algn="l" defTabSz="914400" rtl="0" eaLnBrk="1" fontAlgn="auto" latinLnBrk="0" hangingPunct="1">
                        <a:lnSpc>
                          <a:spcPts val="2400"/>
                        </a:lnSpc>
                        <a:spcBef>
                          <a:spcPts val="0"/>
                        </a:spcBef>
                        <a:spcAft>
                          <a:spcPts val="0"/>
                        </a:spcAft>
                        <a:buClrTx/>
                        <a:buSzTx/>
                        <a:buFontTx/>
                        <a:buNone/>
                        <a:defRPr/>
                      </a:pPr>
                      <a:r>
                        <a:rPr lang="en-US" altLang="zh-CN" sz="1800" dirty="0" err="1">
                          <a:latin typeface="+mj-ea"/>
                          <a:ea typeface="华光中等线_CNKI" panose="02000500000000000000"/>
                        </a:rPr>
                        <a:t>伪代码</a:t>
                      </a:r>
                      <a:endParaRPr lang="en-US" altLang="zh-CN" sz="1800" dirty="0">
                        <a:latin typeface="+mj-ea"/>
                        <a:ea typeface="华光中等线_CNKI" panose="02000500000000000000"/>
                      </a:endParaRPr>
                    </a:p>
                  </a:txBody>
                  <a:tcPr marL="91469" marR="91469" marT="46314" marB="46314"/>
                </a:tc>
              </a:tr>
              <a:tr h="3463865">
                <a:tc>
                  <a:txBody>
                    <a:bodyPr/>
                    <a:lstStyle/>
                    <a:p>
                      <a:pPr>
                        <a:lnSpc>
                          <a:spcPts val="2400"/>
                        </a:lnSpc>
                      </a:pPr>
                      <a:r>
                        <a:rPr lang="en-US" altLang="zh-CN" sz="1800" dirty="0">
                          <a:latin typeface="+mj-ea"/>
                          <a:ea typeface="华光中等线_CNKI" panose="02000500000000000000"/>
                        </a:rPr>
                        <a:t>1   </a:t>
                      </a:r>
                      <a:r>
                        <a:rPr lang="en-US" altLang="zh-CN" sz="1800" dirty="0" err="1">
                          <a:latin typeface="+mj-ea"/>
                          <a:ea typeface="华光中等线_CNKI" panose="02000500000000000000"/>
                        </a:rPr>
                        <a:t>开始</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2   if</a:t>
                      </a:r>
                      <a:r>
                        <a:rPr lang="zh-CN" altLang="en-US" sz="1800" dirty="0">
                          <a:latin typeface="+mj-ea"/>
                          <a:ea typeface="华光中等线_CNKI" panose="02000500000000000000"/>
                        </a:rPr>
                        <a:t>（</a:t>
                      </a:r>
                      <a:r>
                        <a:rPr lang="en-US" altLang="zh-CN" sz="1800" dirty="0" err="1">
                          <a:latin typeface="+mj-ea"/>
                          <a:ea typeface="华光中等线_CNKI" panose="02000500000000000000"/>
                        </a:rPr>
                        <a:t>用户</a:t>
                      </a:r>
                      <a:r>
                        <a:rPr lang="zh-CN" altLang="en-US" sz="1800" dirty="0">
                          <a:latin typeface="+mj-ea"/>
                          <a:ea typeface="华光中等线_CNKI" panose="02000500000000000000"/>
                        </a:rPr>
                        <a:t>已</a:t>
                      </a:r>
                      <a:r>
                        <a:rPr lang="en-US" altLang="zh-CN" sz="1800" dirty="0" err="1">
                          <a:latin typeface="+mj-ea"/>
                          <a:ea typeface="华光中等线_CNKI" panose="02000500000000000000"/>
                        </a:rPr>
                        <a:t>登录</a:t>
                      </a:r>
                      <a:r>
                        <a:rPr lang="zh-CN" altLang="en-US" sz="1800" dirty="0">
                          <a:latin typeface="+mj-ea"/>
                          <a:ea typeface="华光中等线_CNKI" panose="02000500000000000000"/>
                        </a:rPr>
                        <a:t>）</a:t>
                      </a:r>
                      <a:endParaRPr lang="zh-CN" altLang="en-US"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3      </a:t>
                      </a:r>
                      <a:r>
                        <a:rPr lang="en-US" altLang="zh-CN" sz="1800" dirty="0" err="1">
                          <a:latin typeface="+mj-ea"/>
                          <a:ea typeface="华光中等线_CNKI" panose="02000500000000000000"/>
                        </a:rPr>
                        <a:t>整合打赏信息</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4   else</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5      用户id置为0</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6   </a:t>
                      </a:r>
                      <a:r>
                        <a:rPr lang="en-US" altLang="zh-CN" sz="1800" dirty="0" err="1">
                          <a:latin typeface="+mj-ea"/>
                          <a:ea typeface="华光中等线_CNKI" panose="02000500000000000000"/>
                        </a:rPr>
                        <a:t>添加打赏记录</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7   if</a:t>
                      </a:r>
                      <a:r>
                        <a:rPr lang="zh-CN" altLang="en-US" sz="1800" dirty="0">
                          <a:latin typeface="+mj-ea"/>
                          <a:ea typeface="华光中等线_CNKI" panose="02000500000000000000"/>
                        </a:rPr>
                        <a:t>（</a:t>
                      </a:r>
                      <a:r>
                        <a:rPr lang="en-US" altLang="zh-CN" sz="1800" dirty="0" err="1">
                          <a:latin typeface="+mj-ea"/>
                          <a:ea typeface="华光中等线_CNKI" panose="02000500000000000000"/>
                        </a:rPr>
                        <a:t>添加成功</a:t>
                      </a:r>
                      <a:r>
                        <a:rPr lang="zh-CN" altLang="en-US" sz="1800" dirty="0">
                          <a:latin typeface="+mj-ea"/>
                          <a:ea typeface="华光中等线_CNKI" panose="02000500000000000000"/>
                        </a:rPr>
                        <a:t>）</a:t>
                      </a:r>
                      <a:endParaRPr lang="zh-CN" altLang="en-US"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8       </a:t>
                      </a:r>
                      <a:r>
                        <a:rPr lang="en-US" altLang="zh-CN" sz="1800" dirty="0" err="1">
                          <a:latin typeface="+mj-ea"/>
                          <a:ea typeface="华光中等线_CNKI" panose="02000500000000000000"/>
                        </a:rPr>
                        <a:t>返回添加成功结果</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9   else</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10     </a:t>
                      </a:r>
                      <a:r>
                        <a:rPr lang="en-US" altLang="zh-CN" sz="1800" dirty="0" err="1">
                          <a:latin typeface="+mj-ea"/>
                          <a:ea typeface="华光中等线_CNKI" panose="02000500000000000000"/>
                        </a:rPr>
                        <a:t>抛出异常</a:t>
                      </a:r>
                      <a:endParaRPr lang="en-US" altLang="zh-CN" sz="1800" dirty="0">
                        <a:latin typeface="+mj-ea"/>
                        <a:ea typeface="华光中等线_CNKI" panose="02000500000000000000"/>
                      </a:endParaRPr>
                    </a:p>
                    <a:p>
                      <a:pPr>
                        <a:lnSpc>
                          <a:spcPts val="2400"/>
                        </a:lnSpc>
                      </a:pPr>
                      <a:r>
                        <a:rPr lang="en-US" altLang="zh-CN" sz="1800" dirty="0">
                          <a:latin typeface="+mj-ea"/>
                          <a:ea typeface="华光中等线_CNKI" panose="02000500000000000000"/>
                        </a:rPr>
                        <a:t>11 </a:t>
                      </a:r>
                      <a:r>
                        <a:rPr lang="en-US" altLang="zh-CN" sz="1800" dirty="0" err="1">
                          <a:latin typeface="+mj-ea"/>
                          <a:ea typeface="华光中等线_CNKI" panose="02000500000000000000"/>
                        </a:rPr>
                        <a:t>结束</a:t>
                      </a:r>
                      <a:endParaRPr lang="zh-CN" altLang="en-US" sz="1800" dirty="0">
                        <a:latin typeface="+mj-ea"/>
                        <a:ea typeface="华光中等线_CNKI" panose="02000500000000000000"/>
                      </a:endParaRPr>
                    </a:p>
                  </a:txBody>
                  <a:tcPr marL="91469" marR="91469" marT="46314" marB="46314"/>
                </a:tc>
              </a:tr>
            </a:tbl>
          </a:graphicData>
        </a:graphic>
      </p:graphicFrame>
      <p:sp>
        <p:nvSpPr>
          <p:cNvPr id="55354" name="标题 3"/>
          <p:cNvSpPr txBox="1">
            <a:spLocks noChangeArrowheads="1"/>
          </p:cNvSpPr>
          <p:nvPr>
            <p:custDataLst>
              <p:tags r:id="rId4"/>
            </p:custDataLst>
          </p:nvPr>
        </p:nvSpPr>
        <p:spPr bwMode="auto">
          <a:xfrm>
            <a:off x="728663" y="744538"/>
            <a:ext cx="41433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pPr>
            <a:r>
              <a:rPr lang="zh-CN" altLang="en-US" sz="2400" b="1">
                <a:solidFill>
                  <a:srgbClr val="666666"/>
                </a:solidFill>
                <a:latin typeface="Calibri Light" panose="020F0302020204030204" pitchFamily="34" charset="0"/>
                <a:ea typeface="华光中等线_CNKI" pitchFamily="2" charset="-122"/>
              </a:rPr>
              <a:t>白盒</a:t>
            </a:r>
            <a:r>
              <a:rPr lang="en-US" altLang="zh-CN" sz="2400" b="1">
                <a:solidFill>
                  <a:srgbClr val="666666"/>
                </a:solidFill>
                <a:latin typeface="Calibri Light" panose="020F0302020204030204" pitchFamily="34" charset="0"/>
                <a:ea typeface="华光中等线_CNKI" pitchFamily="2" charset="-122"/>
              </a:rPr>
              <a:t>—</a:t>
            </a:r>
            <a:r>
              <a:rPr lang="zh-CN" altLang="en-US" sz="2400" b="1">
                <a:solidFill>
                  <a:srgbClr val="666666"/>
                </a:solidFill>
                <a:latin typeface="Calibri Light" panose="020F0302020204030204" pitchFamily="34" charset="0"/>
                <a:ea typeface="华光中等线_CNKI" pitchFamily="2" charset="-122"/>
              </a:rPr>
              <a:t>基路径</a:t>
            </a:r>
            <a:r>
              <a:rPr lang="en-US" altLang="zh-CN" sz="2400" b="1">
                <a:solidFill>
                  <a:srgbClr val="666666"/>
                </a:solidFill>
                <a:latin typeface="Calibri Light" panose="020F0302020204030204" pitchFamily="34" charset="0"/>
                <a:ea typeface="华光中等线_CNKI" pitchFamily="2" charset="-122"/>
              </a:rPr>
              <a:t>覆盖测试</a:t>
            </a:r>
            <a:endParaRPr lang="en-US" altLang="zh-CN" sz="2400" b="1">
              <a:solidFill>
                <a:srgbClr val="666666"/>
              </a:solidFill>
              <a:latin typeface="Calibri Light" panose="020F0302020204030204" pitchFamily="34" charset="0"/>
              <a:ea typeface="华光中等线_CNKI" pitchFamily="2" charset="-122"/>
            </a:endParaRPr>
          </a:p>
        </p:txBody>
      </p:sp>
    </p:spTree>
    <p:custDataLst>
      <p:tags r:id="rId5"/>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57349" name="文本框 8"/>
          <p:cNvSpPr txBox="1">
            <a:spLocks noChangeArrowheads="1"/>
          </p:cNvSpPr>
          <p:nvPr/>
        </p:nvSpPr>
        <p:spPr bwMode="auto">
          <a:xfrm>
            <a:off x="2776538" y="2808288"/>
            <a:ext cx="196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03</a:t>
            </a:r>
            <a:endParaRPr lang="zh-CN" altLang="en-US"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57350" name="文本框 13"/>
          <p:cNvSpPr txBox="1">
            <a:spLocks noChangeArrowheads="1"/>
          </p:cNvSpPr>
          <p:nvPr/>
        </p:nvSpPr>
        <p:spPr bwMode="auto">
          <a:xfrm>
            <a:off x="4770438" y="2827338"/>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dirty="0">
                <a:solidFill>
                  <a:srgbClr val="595959"/>
                </a:solidFill>
                <a:latin typeface="华光中等线_CNKI" pitchFamily="2" charset="-122"/>
                <a:ea typeface="华光中等线_CNKI" pitchFamily="2" charset="-122"/>
                <a:sym typeface="思源黑体旧字形 ExtraLight" pitchFamily="34" charset="-128"/>
              </a:rPr>
              <a:t>集成测试</a:t>
            </a:r>
            <a:endParaRPr lang="zh-CN" altLang="en-US" sz="3200" b="1" dirty="0">
              <a:solidFill>
                <a:srgbClr val="595959"/>
              </a:solidFill>
              <a:latin typeface="华光中等线_CNKI" pitchFamily="2" charset="-122"/>
              <a:ea typeface="华光中等线_CNKI" pitchFamily="2" charset="-122"/>
              <a:sym typeface="思源黑体旧字形 ExtraLight" pitchFamily="34" charset="-128"/>
            </a:endParaRPr>
          </a:p>
        </p:txBody>
      </p:sp>
      <p:grpSp>
        <p:nvGrpSpPr>
          <p:cNvPr id="57351"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54" name="标题 3"/>
          <p:cNvSpPr txBox="1">
            <a:spLocks noChangeArrowheads="1"/>
          </p:cNvSpPr>
          <p:nvPr>
            <p:custDataLst>
              <p:tags r:id="rId1"/>
            </p:custDataLst>
          </p:nvPr>
        </p:nvSpPr>
        <p:spPr bwMode="auto">
          <a:xfrm>
            <a:off x="728663" y="744538"/>
            <a:ext cx="41433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pPr>
            <a:r>
              <a:rPr lang="zh-CN" altLang="en-US" sz="2400" b="1" dirty="0">
                <a:solidFill>
                  <a:srgbClr val="666666"/>
                </a:solidFill>
                <a:latin typeface="Calibri Light" panose="020F0302020204030204" pitchFamily="34" charset="0"/>
                <a:ea typeface="华光中等线_CNKI" pitchFamily="2" charset="-122"/>
              </a:rPr>
              <a:t>集成测试</a:t>
            </a:r>
            <a:endParaRPr lang="en-US" altLang="zh-CN" sz="2400" b="1" dirty="0">
              <a:solidFill>
                <a:srgbClr val="666666"/>
              </a:solidFill>
              <a:latin typeface="Calibri Light" panose="020F0302020204030204" pitchFamily="34" charset="0"/>
              <a:ea typeface="华光中等线_CNKI" pitchFamily="2" charset="-122"/>
            </a:endParaRPr>
          </a:p>
        </p:txBody>
      </p:sp>
      <p:sp>
        <p:nvSpPr>
          <p:cNvPr id="12" name="文本框 11"/>
          <p:cNvSpPr txBox="1"/>
          <p:nvPr/>
        </p:nvSpPr>
        <p:spPr>
          <a:xfrm>
            <a:off x="1015410" y="2207660"/>
            <a:ext cx="6113720" cy="646331"/>
          </a:xfrm>
          <a:prstGeom prst="rect">
            <a:avLst/>
          </a:prstGeom>
          <a:noFill/>
        </p:spPr>
        <p:txBody>
          <a:bodyPr wrap="square">
            <a:spAutoFit/>
          </a:bodyPr>
          <a:lstStyle/>
          <a:p>
            <a:r>
              <a:rPr lang="en-US" altLang="zh-CN" sz="3600" kern="100">
                <a:effectLst/>
                <a:latin typeface="Times New Roman" panose="02020603050405020304" pitchFamily="18" charset="0"/>
                <a:ea typeface="宋体" panose="02010600030101010101" pitchFamily="2" charset="-122"/>
              </a:rPr>
              <a:t>@SpringBootTest</a:t>
            </a:r>
            <a:endParaRPr lang="zh-CN" altLang="en-US" sz="3600" dirty="0"/>
          </a:p>
        </p:txBody>
      </p:sp>
      <p:sp>
        <p:nvSpPr>
          <p:cNvPr id="14" name="文本框 13"/>
          <p:cNvSpPr txBox="1"/>
          <p:nvPr/>
        </p:nvSpPr>
        <p:spPr>
          <a:xfrm>
            <a:off x="1153633" y="3680844"/>
            <a:ext cx="6113720" cy="646331"/>
          </a:xfrm>
          <a:prstGeom prst="rect">
            <a:avLst/>
          </a:prstGeom>
          <a:noFill/>
        </p:spPr>
        <p:txBody>
          <a:bodyPr wrap="square">
            <a:spAutoFit/>
          </a:bodyPr>
          <a:lstStyle/>
          <a:p>
            <a:r>
              <a:rPr lang="en-US" altLang="zh-CN" sz="3600" kern="100" dirty="0">
                <a:effectLst/>
                <a:latin typeface="Times New Roman" panose="02020603050405020304" pitchFamily="18" charset="0"/>
                <a:ea typeface="宋体" panose="02010600030101010101" pitchFamily="2" charset="-122"/>
              </a:rPr>
              <a:t>@Transactional</a:t>
            </a:r>
            <a:endParaRPr lang="zh-CN" altLang="en-US" sz="3600" dirty="0"/>
          </a:p>
        </p:txBody>
      </p:sp>
      <p:pic>
        <p:nvPicPr>
          <p:cNvPr id="107522"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364" y="3202887"/>
            <a:ext cx="5324453" cy="24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57349" name="文本框 8"/>
          <p:cNvSpPr txBox="1">
            <a:spLocks noChangeArrowheads="1"/>
          </p:cNvSpPr>
          <p:nvPr/>
        </p:nvSpPr>
        <p:spPr bwMode="auto">
          <a:xfrm>
            <a:off x="2776538" y="2808288"/>
            <a:ext cx="196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dirty="0">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dirty="0">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dirty="0">
                <a:solidFill>
                  <a:srgbClr val="444444"/>
                </a:solidFill>
                <a:latin typeface="思源黑体旧字形 ExtraLight" pitchFamily="34" charset="-128"/>
                <a:ea typeface="思源黑体旧字形 ExtraLight" pitchFamily="34" charset="-128"/>
                <a:sym typeface="思源黑体旧字形 ExtraLight" pitchFamily="34" charset="-128"/>
              </a:rPr>
              <a:t>04</a:t>
            </a:r>
            <a:endParaRPr lang="zh-CN" altLang="en-US" sz="3600" b="1" dirty="0">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57350" name="文本框 13"/>
          <p:cNvSpPr txBox="1">
            <a:spLocks noChangeArrowheads="1"/>
          </p:cNvSpPr>
          <p:nvPr/>
        </p:nvSpPr>
        <p:spPr bwMode="auto">
          <a:xfrm>
            <a:off x="4770438" y="2827338"/>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595959"/>
                </a:solidFill>
                <a:latin typeface="华光中等线_CNKI" pitchFamily="2" charset="-122"/>
                <a:ea typeface="华光中等线_CNKI" pitchFamily="2" charset="-122"/>
                <a:sym typeface="思源黑体旧字形 ExtraLight" pitchFamily="34" charset="-128"/>
              </a:rPr>
              <a:t>性能测试</a:t>
            </a:r>
            <a:endParaRPr lang="zh-CN" altLang="en-US" sz="3200" b="1">
              <a:solidFill>
                <a:srgbClr val="595959"/>
              </a:solidFill>
              <a:latin typeface="华光中等线_CNKI" pitchFamily="2" charset="-122"/>
              <a:ea typeface="华光中等线_CNKI" pitchFamily="2" charset="-122"/>
              <a:sym typeface="思源黑体旧字形 ExtraLight" pitchFamily="34" charset="-128"/>
            </a:endParaRPr>
          </a:p>
        </p:txBody>
      </p:sp>
      <p:grpSp>
        <p:nvGrpSpPr>
          <p:cNvPr id="57351"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18437" name="文本框 8"/>
          <p:cNvSpPr txBox="1">
            <a:spLocks noChangeArrowheads="1"/>
          </p:cNvSpPr>
          <p:nvPr/>
        </p:nvSpPr>
        <p:spPr bwMode="auto">
          <a:xfrm>
            <a:off x="2776538" y="2808288"/>
            <a:ext cx="196215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01</a:t>
            </a:r>
            <a:endParaRPr lang="zh-CN" altLang="en-US"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18438" name="文本框 13"/>
          <p:cNvSpPr txBox="1">
            <a:spLocks noChangeArrowheads="1"/>
          </p:cNvSpPr>
          <p:nvPr/>
        </p:nvSpPr>
        <p:spPr bwMode="auto">
          <a:xfrm>
            <a:off x="4770438" y="2827338"/>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595959"/>
                </a:solidFill>
                <a:latin typeface="华光中等线_CNKI" pitchFamily="2" charset="-122"/>
                <a:ea typeface="华光中等线_CNKI" pitchFamily="2" charset="-122"/>
                <a:sym typeface="思源黑体旧字形 ExtraLight" pitchFamily="34" charset="-128"/>
              </a:rPr>
              <a:t>项目介绍</a:t>
            </a:r>
            <a:endParaRPr lang="zh-CN" altLang="en-US" sz="3200" b="1">
              <a:solidFill>
                <a:srgbClr val="595959"/>
              </a:solidFill>
              <a:latin typeface="华光中等线_CNKI" pitchFamily="2" charset="-122"/>
              <a:ea typeface="华光中等线_CNKI" pitchFamily="2" charset="-122"/>
              <a:sym typeface="思源黑体旧字形 ExtraLight" pitchFamily="34" charset="-128"/>
            </a:endParaRPr>
          </a:p>
        </p:txBody>
      </p:sp>
      <p:grpSp>
        <p:nvGrpSpPr>
          <p:cNvPr id="18439"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6"/>
          <p:cNvSpPr/>
          <p:nvPr/>
        </p:nvSpPr>
        <p:spPr bwMode="auto">
          <a:xfrm>
            <a:off x="2632075" y="2133600"/>
            <a:ext cx="3248025" cy="36576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chemeClr val="tx1">
                <a:lumMod val="75000"/>
                <a:lumOff val="25000"/>
              </a:schemeClr>
            </a:solidFill>
          </a:ln>
          <a:effectLst>
            <a:outerShdw blurRad="76200" dist="76200" dir="2700000" algn="t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4" name="Freeform 46"/>
          <p:cNvSpPr/>
          <p:nvPr/>
        </p:nvSpPr>
        <p:spPr bwMode="auto">
          <a:xfrm>
            <a:off x="6311900" y="2133600"/>
            <a:ext cx="3248025" cy="36576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C00000"/>
            </a:solidFill>
          </a:ln>
          <a:effectLst>
            <a:outerShdw blurRad="76200" dist="76200" dir="2700000" algn="t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5" name="Freeform 5"/>
          <p:cNvSpPr/>
          <p:nvPr/>
        </p:nvSpPr>
        <p:spPr bwMode="auto">
          <a:xfrm>
            <a:off x="1128713" y="3103563"/>
            <a:ext cx="1933575" cy="17176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400" noProof="1">
                <a:solidFill>
                  <a:schemeClr val="bg1"/>
                </a:solidFill>
                <a:latin typeface="思源黑体旧字形 ExtraLight" pitchFamily="34" charset="-128"/>
                <a:ea typeface="思源黑体旧字形 ExtraLight" pitchFamily="34" charset="-128"/>
                <a:sym typeface="思源黑体旧字形 ExtraLight" pitchFamily="34" charset="-128"/>
              </a:rPr>
              <a:t>集成性强</a:t>
            </a:r>
            <a:endParaRPr lang="zh-CN" altLang="en-US" sz="2400" noProof="1">
              <a:solidFill>
                <a:schemeClr val="bg1"/>
              </a:solidFill>
              <a:latin typeface="思源黑体旧字形 ExtraLight" pitchFamily="34" charset="-128"/>
              <a:ea typeface="思源黑体旧字形 ExtraLight" pitchFamily="34" charset="-128"/>
              <a:sym typeface="思源黑体旧字形 ExtraLight" pitchFamily="34" charset="-128"/>
            </a:endParaRPr>
          </a:p>
        </p:txBody>
      </p:sp>
      <p:sp>
        <p:nvSpPr>
          <p:cNvPr id="6" name="Freeform 5"/>
          <p:cNvSpPr/>
          <p:nvPr/>
        </p:nvSpPr>
        <p:spPr bwMode="auto">
          <a:xfrm>
            <a:off x="4981575" y="2884488"/>
            <a:ext cx="2419350" cy="21494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dpi="0" rotWithShape="1">
            <a:blip r:embed="rId1"/>
            <a:srcRect/>
            <a:stretch>
              <a:fillRect/>
            </a:stretch>
          </a:blipFill>
          <a:ln w="76200">
            <a:solidFill>
              <a:srgbClr val="00B0F0"/>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7" name="Freeform 5"/>
          <p:cNvSpPr/>
          <p:nvPr/>
        </p:nvSpPr>
        <p:spPr bwMode="auto">
          <a:xfrm>
            <a:off x="9129713" y="3103563"/>
            <a:ext cx="1933575" cy="17176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400" noProof="1">
                <a:solidFill>
                  <a:schemeClr val="bg1"/>
                </a:solidFill>
                <a:latin typeface="思源黑体旧字形 ExtraLight" pitchFamily="34" charset="-128"/>
                <a:ea typeface="思源黑体旧字形 ExtraLight" pitchFamily="34" charset="-128"/>
                <a:sym typeface="思源黑体旧字形 ExtraLight" pitchFamily="34" charset="-128"/>
              </a:rPr>
              <a:t>性能强悍</a:t>
            </a:r>
            <a:endParaRPr lang="zh-CN" altLang="en-US" sz="2400" noProof="1">
              <a:solidFill>
                <a:schemeClr val="bg1"/>
              </a:solidFill>
              <a:latin typeface="思源黑体旧字形 ExtraLight" pitchFamily="34" charset="-128"/>
              <a:ea typeface="思源黑体旧字形 ExtraLight" pitchFamily="34" charset="-128"/>
              <a:sym typeface="思源黑体旧字形 ExtraLight" pitchFamily="34" charset="-128"/>
            </a:endParaRPr>
          </a:p>
        </p:txBody>
      </p:sp>
      <p:sp>
        <p:nvSpPr>
          <p:cNvPr id="59399" name="Line 5"/>
          <p:cNvSpPr>
            <a:spLocks noChangeShapeType="1"/>
          </p:cNvSpPr>
          <p:nvPr/>
        </p:nvSpPr>
        <p:spPr bwMode="auto">
          <a:xfrm flipH="1">
            <a:off x="3181350" y="3956050"/>
            <a:ext cx="1643063" cy="0"/>
          </a:xfrm>
          <a:prstGeom prst="line">
            <a:avLst/>
          </a:prstGeom>
          <a:noFill/>
          <a:ln w="19050">
            <a:solidFill>
              <a:srgbClr val="40404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0" name="Line 6"/>
          <p:cNvSpPr>
            <a:spLocks noChangeShapeType="1"/>
          </p:cNvSpPr>
          <p:nvPr/>
        </p:nvSpPr>
        <p:spPr bwMode="auto">
          <a:xfrm>
            <a:off x="7396163" y="3956050"/>
            <a:ext cx="1643062" cy="0"/>
          </a:xfrm>
          <a:prstGeom prst="line">
            <a:avLst/>
          </a:prstGeom>
          <a:noFill/>
          <a:ln w="19050">
            <a:solidFill>
              <a:srgbClr val="C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1" name="Rectangle 7"/>
          <p:cNvSpPr>
            <a:spLocks noChangeArrowheads="1"/>
          </p:cNvSpPr>
          <p:nvPr/>
        </p:nvSpPr>
        <p:spPr bwMode="auto">
          <a:xfrm>
            <a:off x="3024188" y="2692400"/>
            <a:ext cx="1957387"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en-US" altLang="zh-CN" sz="1600">
                <a:solidFill>
                  <a:srgbClr val="7F7F7F"/>
                </a:solidFill>
                <a:latin typeface="华光中等线_CNKI" pitchFamily="2" charset="-122"/>
                <a:ea typeface="华光中等线_CNKI" pitchFamily="2" charset="-122"/>
                <a:sym typeface="思源黑体旧字形 ExtraLight" pitchFamily="34" charset="-128"/>
              </a:rPr>
              <a:t>IDEA</a:t>
            </a:r>
            <a:r>
              <a:rPr lang="zh-CN" altLang="en-US" sz="1600">
                <a:solidFill>
                  <a:srgbClr val="7F7F7F"/>
                </a:solidFill>
                <a:latin typeface="华光中等线_CNKI" pitchFamily="2" charset="-122"/>
                <a:ea typeface="华光中等线_CNKI" pitchFamily="2" charset="-122"/>
                <a:sym typeface="思源黑体旧字形 ExtraLight" pitchFamily="34" charset="-128"/>
              </a:rPr>
              <a:t>插件</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en-US" altLang="zh-CN" sz="1600">
                <a:solidFill>
                  <a:srgbClr val="7F7F7F"/>
                </a:solidFill>
                <a:latin typeface="华光中等线_CNKI" pitchFamily="2" charset="-122"/>
                <a:ea typeface="华光中等线_CNKI" pitchFamily="2" charset="-122"/>
                <a:sym typeface="思源黑体旧字形 ExtraLight" pitchFamily="34" charset="-128"/>
              </a:rPr>
              <a:t>Eclipse</a:t>
            </a:r>
            <a:r>
              <a:rPr lang="zh-CN" altLang="en-US" sz="1600">
                <a:solidFill>
                  <a:srgbClr val="7F7F7F"/>
                </a:solidFill>
                <a:latin typeface="华光中等线_CNKI" pitchFamily="2" charset="-122"/>
                <a:ea typeface="华光中等线_CNKI" pitchFamily="2" charset="-122"/>
                <a:sym typeface="思源黑体旧字形 ExtraLight" pitchFamily="34" charset="-128"/>
              </a:rPr>
              <a:t>插件</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直觉式</a:t>
            </a:r>
            <a:r>
              <a:rPr lang="en-US" altLang="zh-CN" sz="1600">
                <a:solidFill>
                  <a:srgbClr val="7F7F7F"/>
                </a:solidFill>
                <a:latin typeface="华光中等线_CNKI" pitchFamily="2" charset="-122"/>
                <a:ea typeface="华光中等线_CNKI" pitchFamily="2" charset="-122"/>
                <a:sym typeface="思源黑体旧字形 ExtraLight" pitchFamily="34" charset="-128"/>
              </a:rPr>
              <a:t>GUI</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59402" name="Rectangle 8"/>
          <p:cNvSpPr>
            <a:spLocks noChangeArrowheads="1"/>
          </p:cNvSpPr>
          <p:nvPr/>
        </p:nvSpPr>
        <p:spPr bwMode="auto">
          <a:xfrm>
            <a:off x="3062288" y="3975100"/>
            <a:ext cx="19589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无需本地部署</a:t>
            </a:r>
            <a:br>
              <a:rPr lang="zh-CN" altLang="en-US" sz="1600">
                <a:solidFill>
                  <a:srgbClr val="7F7F7F"/>
                </a:solidFill>
                <a:latin typeface="华光中等线_CNKI" pitchFamily="2" charset="-122"/>
                <a:ea typeface="华光中等线_CNKI" pitchFamily="2" charset="-122"/>
                <a:sym typeface="思源黑体旧字形 ExtraLight" pitchFamily="34" charset="-128"/>
              </a:rPr>
            </a:br>
            <a:r>
              <a:rPr lang="zh-CN" altLang="en-US" sz="1600">
                <a:solidFill>
                  <a:srgbClr val="7F7F7F"/>
                </a:solidFill>
                <a:latin typeface="华光中等线_CNKI" pitchFamily="2" charset="-122"/>
                <a:ea typeface="华光中等线_CNKI" pitchFamily="2" charset="-122"/>
                <a:sym typeface="思源黑体旧字形 ExtraLight" pitchFamily="34" charset="-128"/>
              </a:rPr>
              <a:t>无需</a:t>
            </a:r>
            <a:r>
              <a:rPr lang="en-US" altLang="zh-CN" sz="1600">
                <a:solidFill>
                  <a:srgbClr val="7F7F7F"/>
                </a:solidFill>
                <a:latin typeface="华光中等线_CNKI" pitchFamily="2" charset="-122"/>
                <a:ea typeface="华光中等线_CNKI" pitchFamily="2" charset="-122"/>
                <a:sym typeface="思源黑体旧字形 ExtraLight" pitchFamily="34" charset="-128"/>
              </a:rPr>
              <a:t>Tomcat</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提供多整合用途</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59403" name="Rectangle 9"/>
          <p:cNvSpPr>
            <a:spLocks noChangeArrowheads="1"/>
          </p:cNvSpPr>
          <p:nvPr/>
        </p:nvSpPr>
        <p:spPr bwMode="auto">
          <a:xfrm>
            <a:off x="7239000" y="2682875"/>
            <a:ext cx="195738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抓住性能瓶颈</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抓出内存漏失</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内存使用情况</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59404" name="Rectangle 10"/>
          <p:cNvSpPr>
            <a:spLocks noChangeArrowheads="1"/>
          </p:cNvSpPr>
          <p:nvPr/>
        </p:nvSpPr>
        <p:spPr bwMode="auto">
          <a:xfrm>
            <a:off x="7239000" y="4040188"/>
            <a:ext cx="1957388"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动态分配泄漏</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en-US" altLang="zh-CN" sz="1600">
                <a:solidFill>
                  <a:srgbClr val="7F7F7F"/>
                </a:solidFill>
                <a:latin typeface="华光中等线_CNKI" pitchFamily="2" charset="-122"/>
                <a:ea typeface="华光中等线_CNKI" pitchFamily="2" charset="-122"/>
                <a:sym typeface="思源黑体旧字形 ExtraLight" pitchFamily="34" charset="-128"/>
              </a:rPr>
              <a:t>CPU</a:t>
            </a:r>
            <a:r>
              <a:rPr lang="zh-CN" altLang="en-US" sz="1600">
                <a:solidFill>
                  <a:srgbClr val="7F7F7F"/>
                </a:solidFill>
                <a:latin typeface="华光中等线_CNKI" pitchFamily="2" charset="-122"/>
                <a:ea typeface="华光中等线_CNKI" pitchFamily="2" charset="-122"/>
                <a:sym typeface="思源黑体旧字形 ExtraLight" pitchFamily="34" charset="-128"/>
              </a:rPr>
              <a:t>剖析</a:t>
            </a:r>
            <a:endParaRPr lang="en-US" altLang="zh-CN"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评估线程冲突</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59405" name="文本框 13"/>
          <p:cNvSpPr txBox="1">
            <a:spLocks noChangeArrowheads="1"/>
          </p:cNvSpPr>
          <p:nvPr/>
        </p:nvSpPr>
        <p:spPr bwMode="auto">
          <a:xfrm>
            <a:off x="630238" y="703263"/>
            <a:ext cx="5102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测试工具</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——IDEA</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内置</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JProfiler</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插件</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文本框 1"/>
          <p:cNvSpPr txBox="1">
            <a:spLocks noChangeArrowheads="1"/>
          </p:cNvSpPr>
          <p:nvPr/>
        </p:nvSpPr>
        <p:spPr bwMode="auto">
          <a:xfrm>
            <a:off x="636588" y="696913"/>
            <a:ext cx="2349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六角度、全方面</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4" name="Freeform 1"/>
          <p:cNvSpPr/>
          <p:nvPr/>
        </p:nvSpPr>
        <p:spPr bwMode="auto">
          <a:xfrm>
            <a:off x="1614488" y="3213100"/>
            <a:ext cx="930275" cy="12890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内存</a:t>
            </a:r>
            <a:endParaRPr lang="en-US" altLang="zh-CN" sz="2000" noProof="1">
              <a:solidFill>
                <a:srgbClr val="FFFFFF"/>
              </a:solidFill>
              <a:latin typeface="华光中等线_CNKI" pitchFamily="2" charset="-122"/>
              <a:ea typeface="华光中等线_CNKI" pitchFamily="2" charset="-122"/>
              <a:sym typeface="思源黑体旧字形 ExtraLight" pitchFamily="34" charset="-128"/>
            </a:endParaRPr>
          </a:p>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分配</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sp>
        <p:nvSpPr>
          <p:cNvPr id="5" name="Freeform 1"/>
          <p:cNvSpPr/>
          <p:nvPr/>
        </p:nvSpPr>
        <p:spPr bwMode="auto">
          <a:xfrm>
            <a:off x="1616075" y="1601788"/>
            <a:ext cx="928688" cy="1287462"/>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en-US" altLang="zh-CN" sz="2000" noProof="1">
                <a:solidFill>
                  <a:srgbClr val="FFFFFF"/>
                </a:solidFill>
                <a:latin typeface="华光中等线_CNKI" pitchFamily="2" charset="-122"/>
                <a:ea typeface="华光中等线_CNKI" pitchFamily="2" charset="-122"/>
                <a:sym typeface="思源黑体旧字形 ExtraLight" pitchFamily="34" charset="-128"/>
              </a:rPr>
              <a:t>CPU</a:t>
            </a:r>
            <a:endParaRPr lang="en-US" altLang="zh-CN" sz="2000" noProof="1">
              <a:solidFill>
                <a:srgbClr val="FFFFFF"/>
              </a:solidFill>
              <a:latin typeface="华光中等线_CNKI" pitchFamily="2" charset="-122"/>
              <a:ea typeface="华光中等线_CNKI" pitchFamily="2" charset="-122"/>
              <a:sym typeface="思源黑体旧字形 ExtraLight" pitchFamily="34" charset="-128"/>
            </a:endParaRPr>
          </a:p>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检测</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sp>
        <p:nvSpPr>
          <p:cNvPr id="7" name="Freeform 1"/>
          <p:cNvSpPr/>
          <p:nvPr/>
        </p:nvSpPr>
        <p:spPr bwMode="auto">
          <a:xfrm>
            <a:off x="9704388" y="4762500"/>
            <a:ext cx="928687" cy="12890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线程</a:t>
            </a:r>
            <a:endParaRPr lang="en-US" altLang="zh-CN" sz="2000" noProof="1">
              <a:solidFill>
                <a:srgbClr val="FFFFFF"/>
              </a:solidFill>
              <a:latin typeface="华光中等线_CNKI" pitchFamily="2" charset="-122"/>
              <a:ea typeface="华光中等线_CNKI" pitchFamily="2" charset="-122"/>
              <a:sym typeface="思源黑体旧字形 ExtraLight" pitchFamily="34" charset="-128"/>
            </a:endParaRPr>
          </a:p>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监测</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sp>
        <p:nvSpPr>
          <p:cNvPr id="8" name="Freeform 1"/>
          <p:cNvSpPr/>
          <p:nvPr/>
        </p:nvSpPr>
        <p:spPr bwMode="auto">
          <a:xfrm>
            <a:off x="9704388" y="1601788"/>
            <a:ext cx="928687" cy="1287462"/>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死锁</a:t>
            </a:r>
            <a:endParaRPr lang="en-US" altLang="zh-CN" sz="2000" noProof="1">
              <a:solidFill>
                <a:srgbClr val="FFFFFF"/>
              </a:solidFill>
              <a:latin typeface="华光中等线_CNKI" pitchFamily="2" charset="-122"/>
              <a:ea typeface="华光中等线_CNKI" pitchFamily="2" charset="-122"/>
              <a:sym typeface="思源黑体旧字形 ExtraLight" pitchFamily="34" charset="-128"/>
            </a:endParaRPr>
          </a:p>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监控</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sp>
        <p:nvSpPr>
          <p:cNvPr id="9" name="Freeform 1"/>
          <p:cNvSpPr/>
          <p:nvPr/>
        </p:nvSpPr>
        <p:spPr bwMode="auto">
          <a:xfrm>
            <a:off x="9540875" y="3211513"/>
            <a:ext cx="1254125" cy="128905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遥测</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cxnSp>
        <p:nvCxnSpPr>
          <p:cNvPr id="12" name="直线连接符 11"/>
          <p:cNvCxnSpPr>
            <a:endCxn id="18" idx="1"/>
          </p:cNvCxnSpPr>
          <p:nvPr/>
        </p:nvCxnSpPr>
        <p:spPr>
          <a:xfrm flipV="1">
            <a:off x="2466975" y="3856038"/>
            <a:ext cx="1185863" cy="1587"/>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1449" name="组合 12"/>
          <p:cNvGrpSpPr/>
          <p:nvPr/>
        </p:nvGrpSpPr>
        <p:grpSpPr bwMode="auto">
          <a:xfrm>
            <a:off x="1616075" y="4695825"/>
            <a:ext cx="4273550" cy="1422400"/>
            <a:chOff x="5621172" y="4628240"/>
            <a:chExt cx="4273076" cy="1422796"/>
          </a:xfrm>
        </p:grpSpPr>
        <p:sp>
          <p:nvSpPr>
            <p:cNvPr id="6" name="Freeform 1"/>
            <p:cNvSpPr/>
            <p:nvPr/>
          </p:nvSpPr>
          <p:spPr bwMode="auto">
            <a:xfrm>
              <a:off x="5621172" y="4694934"/>
              <a:ext cx="928585" cy="1289409"/>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B0F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000" noProof="1">
                  <a:solidFill>
                    <a:srgbClr val="FFFFFF"/>
                  </a:solidFill>
                  <a:latin typeface="华光中等线_CNKI" pitchFamily="2" charset="-122"/>
                  <a:ea typeface="华光中等线_CNKI" pitchFamily="2" charset="-122"/>
                  <a:sym typeface="思源黑体旧字形 ExtraLight" pitchFamily="34" charset="-128"/>
                </a:rPr>
                <a:t>堆遍历</a:t>
              </a:r>
              <a:endParaRPr lang="zh-CN" altLang="en-US" sz="2000" noProof="1">
                <a:solidFill>
                  <a:srgbClr val="FFFFFF"/>
                </a:solidFill>
                <a:latin typeface="华光中等线_CNKI" pitchFamily="2" charset="-122"/>
                <a:ea typeface="华光中等线_CNKI" pitchFamily="2" charset="-122"/>
                <a:sym typeface="思源黑体旧字形 ExtraLight" pitchFamily="34" charset="-128"/>
              </a:endParaRPr>
            </a:p>
          </p:txBody>
        </p:sp>
        <p:sp>
          <p:nvSpPr>
            <p:cNvPr id="19" name="圆角矩形 18"/>
            <p:cNvSpPr/>
            <p:nvPr/>
          </p:nvSpPr>
          <p:spPr>
            <a:xfrm>
              <a:off x="7657709" y="4628240"/>
              <a:ext cx="2236539" cy="1422796"/>
            </a:xfrm>
            <a:prstGeom prst="roundRect">
              <a:avLst/>
            </a:prstGeom>
            <a:blipFill dpi="0" rotWithShape="1">
              <a:blip r:embed="rId1"/>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cxnSp>
          <p:nvCxnSpPr>
            <p:cNvPr id="20" name="直线连接符 19"/>
            <p:cNvCxnSpPr>
              <a:endCxn id="19" idx="1"/>
            </p:cNvCxnSpPr>
            <p:nvPr/>
          </p:nvCxnSpPr>
          <p:spPr>
            <a:xfrm>
              <a:off x="6471978" y="5339638"/>
              <a:ext cx="1185731" cy="0"/>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8" name="圆角矩形 17"/>
          <p:cNvSpPr/>
          <p:nvPr/>
        </p:nvSpPr>
        <p:spPr>
          <a:xfrm>
            <a:off x="3652838" y="3144838"/>
            <a:ext cx="2236787" cy="1422400"/>
          </a:xfrm>
          <a:prstGeom prst="roundRect">
            <a:avLst/>
          </a:prstGeom>
          <a:blipFill dpi="0" rotWithShape="1">
            <a:blip r:embed="rId2"/>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1" name="圆角矩形 20"/>
          <p:cNvSpPr/>
          <p:nvPr/>
        </p:nvSpPr>
        <p:spPr>
          <a:xfrm>
            <a:off x="3652838" y="1533525"/>
            <a:ext cx="2236787" cy="1423988"/>
          </a:xfrm>
          <a:prstGeom prst="roundRect">
            <a:avLst/>
          </a:prstGeom>
          <a:blipFill dpi="0" rotWithShape="1">
            <a:blip r:embed="rId3"/>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cxnSp>
        <p:nvCxnSpPr>
          <p:cNvPr id="22" name="直线连接符 21"/>
          <p:cNvCxnSpPr>
            <a:endCxn id="21" idx="1"/>
          </p:cNvCxnSpPr>
          <p:nvPr/>
        </p:nvCxnSpPr>
        <p:spPr>
          <a:xfrm>
            <a:off x="2466975" y="2236788"/>
            <a:ext cx="1185863" cy="7937"/>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6203950" y="1525588"/>
            <a:ext cx="2236788" cy="1423987"/>
          </a:xfrm>
          <a:prstGeom prst="roundRect">
            <a:avLst/>
          </a:prstGeom>
          <a:blipFill dpi="0" rotWithShape="1">
            <a:blip r:embed="rId4"/>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4" name="圆角矩形 23"/>
          <p:cNvSpPr/>
          <p:nvPr/>
        </p:nvSpPr>
        <p:spPr>
          <a:xfrm>
            <a:off x="6203950" y="3144838"/>
            <a:ext cx="2236788" cy="1422400"/>
          </a:xfrm>
          <a:prstGeom prst="roundRect">
            <a:avLst/>
          </a:prstGeom>
          <a:blipFill dpi="0" rotWithShape="1">
            <a:blip r:embed="rId5"/>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dirty="0"/>
          </a:p>
        </p:txBody>
      </p:sp>
      <p:sp>
        <p:nvSpPr>
          <p:cNvPr id="25" name="圆角矩形 24"/>
          <p:cNvSpPr/>
          <p:nvPr/>
        </p:nvSpPr>
        <p:spPr>
          <a:xfrm>
            <a:off x="6203950" y="4695825"/>
            <a:ext cx="2236788" cy="1422400"/>
          </a:xfrm>
          <a:prstGeom prst="roundRect">
            <a:avLst/>
          </a:prstGeom>
          <a:blipFill dpi="0" rotWithShape="1">
            <a:blip r:embed="rId6"/>
            <a:srcRect/>
            <a:stretch>
              <a:fillRect/>
            </a:stretch>
          </a:blip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cxnSp>
        <p:nvCxnSpPr>
          <p:cNvPr id="26" name="直线连接符 25"/>
          <p:cNvCxnSpPr>
            <a:stCxn id="23" idx="3"/>
            <a:endCxn id="21" idx="1"/>
          </p:cNvCxnSpPr>
          <p:nvPr/>
        </p:nvCxnSpPr>
        <p:spPr>
          <a:xfrm>
            <a:off x="8440738" y="2236788"/>
            <a:ext cx="1263650" cy="7937"/>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23" idx="3"/>
            <a:endCxn id="21" idx="1"/>
          </p:cNvCxnSpPr>
          <p:nvPr/>
        </p:nvCxnSpPr>
        <p:spPr>
          <a:xfrm>
            <a:off x="8440738" y="3848100"/>
            <a:ext cx="1100137" cy="7938"/>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5" idx="3"/>
            <a:endCxn id="21" idx="1"/>
          </p:cNvCxnSpPr>
          <p:nvPr/>
        </p:nvCxnSpPr>
        <p:spPr>
          <a:xfrm>
            <a:off x="8440738" y="5407025"/>
            <a:ext cx="1263650" cy="0"/>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文本框 1"/>
          <p:cNvSpPr txBox="1">
            <a:spLocks noChangeArrowheads="1"/>
          </p:cNvSpPr>
          <p:nvPr/>
        </p:nvSpPr>
        <p:spPr bwMode="auto">
          <a:xfrm>
            <a:off x="968375" y="606425"/>
            <a:ext cx="38655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内存剖析 Memory profiler</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63491" name="图片 -2147482598"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950" y="1635125"/>
            <a:ext cx="4959350"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文本框 2"/>
          <p:cNvSpPr txBox="1">
            <a:spLocks noChangeArrowheads="1"/>
          </p:cNvSpPr>
          <p:nvPr/>
        </p:nvSpPr>
        <p:spPr bwMode="auto">
          <a:xfrm>
            <a:off x="2143125" y="5337175"/>
            <a:ext cx="39624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初始进入系统的内存情况。</a:t>
            </a:r>
            <a:endParaRPr lang="zh-CN" altLang="en-US" sz="2000"/>
          </a:p>
        </p:txBody>
      </p:sp>
      <p:pic>
        <p:nvPicPr>
          <p:cNvPr id="63493" name="图片 -2147482619"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525" y="1635125"/>
            <a:ext cx="47942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文本框 3"/>
          <p:cNvSpPr txBox="1">
            <a:spLocks noChangeArrowheads="1"/>
          </p:cNvSpPr>
          <p:nvPr/>
        </p:nvSpPr>
        <p:spPr bwMode="auto">
          <a:xfrm>
            <a:off x="6234113" y="5367338"/>
            <a:ext cx="42989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查看自己包中的内存使用情况</a:t>
            </a:r>
            <a:r>
              <a:rPr lang="zh-CN" altLang="en-US"/>
              <a: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图片 -2147482618" descr="IMG_256"/>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877888" y="1058863"/>
            <a:ext cx="6624637" cy="498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文本框 1"/>
          <p:cNvSpPr txBox="1">
            <a:spLocks noChangeArrowheads="1"/>
          </p:cNvSpPr>
          <p:nvPr/>
        </p:nvSpPr>
        <p:spPr bwMode="auto">
          <a:xfrm>
            <a:off x="7853363" y="1966913"/>
            <a:ext cx="249555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t>    </a:t>
            </a:r>
            <a:r>
              <a:rPr lang="zh-CN" altLang="en-US" sz="2000"/>
              <a:t>登录后内存中添加的对象的数量是多出来的红色部分，明显可以看到Product的实体类增加的最多。</a:t>
            </a:r>
            <a:endParaRPr lang="zh-CN" altLang="en-US"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214748259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2950" y="871538"/>
            <a:ext cx="7138988" cy="537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文本框 1"/>
          <p:cNvSpPr txBox="1">
            <a:spLocks noChangeArrowheads="1"/>
          </p:cNvSpPr>
          <p:nvPr/>
        </p:nvSpPr>
        <p:spPr bwMode="auto">
          <a:xfrm>
            <a:off x="8574088" y="1287463"/>
            <a:ext cx="2036762"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 </a:t>
            </a:r>
            <a:r>
              <a:rPr lang="en-US" altLang="zh-CN" sz="2000"/>
              <a:t> </a:t>
            </a:r>
            <a:r>
              <a:rPr lang="zh-CN" altLang="en-US" sz="2000"/>
              <a:t>浏览某一商品后，内存对象的增加记录对象的方法可以更加直观的看出自己包中的对象的增加情况。</a:t>
            </a:r>
            <a:endParaRPr lang="zh-CN" altLang="en-US" sz="2000"/>
          </a:p>
          <a:p>
            <a:r>
              <a:rPr lang="zh-CN" altLang="en-US" sz="2000"/>
              <a:t>  例如这Product类的实例增加了178，这些实例都是查询数据库之后得到的。</a:t>
            </a:r>
            <a:endParaRPr lang="zh-CN"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21474825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3613" y="1023938"/>
            <a:ext cx="71278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文本框 1"/>
          <p:cNvSpPr txBox="1">
            <a:spLocks noChangeArrowheads="1"/>
          </p:cNvSpPr>
          <p:nvPr/>
        </p:nvSpPr>
        <p:spPr bwMode="auto">
          <a:xfrm>
            <a:off x="8562975" y="1911350"/>
            <a:ext cx="187642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a:p>
            <a:r>
              <a:rPr lang="zh-CN" altLang="en-US"/>
              <a:t>  这个就product对象的分配树，这些用例分配到了不同的前端页面上，其中/tmall/product页面是被分配最多的。</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2147482601"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6625" y="1193800"/>
            <a:ext cx="4767263"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文本框 1"/>
          <p:cNvSpPr txBox="1">
            <a:spLocks noChangeArrowheads="1"/>
          </p:cNvSpPr>
          <p:nvPr/>
        </p:nvSpPr>
        <p:spPr bwMode="auto">
          <a:xfrm>
            <a:off x="795338" y="4918075"/>
            <a:ext cx="5173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t>  </a:t>
            </a:r>
            <a:r>
              <a:rPr lang="zh-CN" altLang="en-US" sz="2000"/>
              <a:t>完成一次购物时，CPU的主要耗时在订单的create方法、订单的支付方法和判断订单是否支付成功的方法上，应改进这三个方法。</a:t>
            </a:r>
            <a:endParaRPr lang="zh-CN" altLang="en-US" sz="2000"/>
          </a:p>
        </p:txBody>
      </p:sp>
      <p:pic>
        <p:nvPicPr>
          <p:cNvPr id="67588" name="图片 -21474825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3" y="1193800"/>
            <a:ext cx="4767262"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文本框 2"/>
          <p:cNvSpPr txBox="1">
            <a:spLocks noChangeArrowheads="1"/>
          </p:cNvSpPr>
          <p:nvPr/>
        </p:nvSpPr>
        <p:spPr bwMode="auto">
          <a:xfrm>
            <a:off x="6172200" y="4981575"/>
            <a:ext cx="45624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  </a:t>
            </a:r>
            <a:r>
              <a:rPr lang="zh-CN" altLang="en-US" sz="2000"/>
              <a:t>加入一次购物车后，不同方法的执行时间。例如执行时间最长的方法就是getlist方法。</a:t>
            </a:r>
            <a:endParaRPr lang="zh-CN" altLang="en-US" sz="2000"/>
          </a:p>
        </p:txBody>
      </p:sp>
      <p:sp>
        <p:nvSpPr>
          <p:cNvPr id="67590" name="文本框 1"/>
          <p:cNvSpPr txBox="1">
            <a:spLocks noChangeArrowheads="1"/>
          </p:cNvSpPr>
          <p:nvPr/>
        </p:nvSpPr>
        <p:spPr bwMode="auto">
          <a:xfrm>
            <a:off x="977900" y="596900"/>
            <a:ext cx="3562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 CPU 剖析 CPU profiler</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147482613"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575" y="1163638"/>
            <a:ext cx="501650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文本框 1"/>
          <p:cNvSpPr txBox="1">
            <a:spLocks noChangeArrowheads="1"/>
          </p:cNvSpPr>
          <p:nvPr/>
        </p:nvSpPr>
        <p:spPr bwMode="auto">
          <a:xfrm>
            <a:off x="915988" y="5122863"/>
            <a:ext cx="47625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  </a:t>
            </a:r>
            <a:r>
              <a:rPr lang="zh-CN" altLang="en-US"/>
              <a:t>这是完成一次购买后，堆遍历器测试发现，生成的Product实例是存放在查询方法的selectList里面的。</a:t>
            </a:r>
            <a:endParaRPr lang="zh-CN" altLang="en-US"/>
          </a:p>
        </p:txBody>
      </p:sp>
      <p:pic>
        <p:nvPicPr>
          <p:cNvPr id="68612" name="图片 -2147482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163638"/>
            <a:ext cx="501650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文本框 2"/>
          <p:cNvSpPr txBox="1">
            <a:spLocks noChangeArrowheads="1"/>
          </p:cNvSpPr>
          <p:nvPr/>
        </p:nvSpPr>
        <p:spPr bwMode="auto">
          <a:xfrm>
            <a:off x="6223000" y="5203825"/>
            <a:ext cx="4559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  </a:t>
            </a:r>
            <a:r>
              <a:rPr lang="zh-CN" altLang="en-US"/>
              <a:t>购买商品的时候产生的图片是通过查询数据库后调用getlist方法存放Productimage的用例显示在前端。</a:t>
            </a:r>
            <a:endParaRPr lang="zh-CN" altLang="en-US"/>
          </a:p>
        </p:txBody>
      </p:sp>
      <p:sp>
        <p:nvSpPr>
          <p:cNvPr id="68614" name="文本框 1"/>
          <p:cNvSpPr txBox="1">
            <a:spLocks noChangeArrowheads="1"/>
          </p:cNvSpPr>
          <p:nvPr/>
        </p:nvSpPr>
        <p:spPr bwMode="auto">
          <a:xfrm>
            <a:off x="955675" y="596900"/>
            <a:ext cx="3119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 堆遍历 Heap walker</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2147482612"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675" y="1060450"/>
            <a:ext cx="5186363"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文本框 1"/>
          <p:cNvSpPr txBox="1">
            <a:spLocks noChangeArrowheads="1"/>
          </p:cNvSpPr>
          <p:nvPr/>
        </p:nvSpPr>
        <p:spPr bwMode="auto">
          <a:xfrm>
            <a:off x="692150" y="5130800"/>
            <a:ext cx="538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t>   </a:t>
            </a:r>
            <a:r>
              <a:rPr lang="zh-CN" altLang="en-US" sz="2000"/>
              <a:t>在进行购物操作时，要测的记录内存对象的图，内存有明显的上升趋势，要运行gc才能将其收回，并且图里会显示一次gc的点击情况。</a:t>
            </a:r>
            <a:endParaRPr lang="zh-CN" altLang="en-US" sz="2000"/>
          </a:p>
        </p:txBody>
      </p:sp>
      <p:pic>
        <p:nvPicPr>
          <p:cNvPr id="70660" name="图片 -21474826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063" y="1050925"/>
            <a:ext cx="5187950"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文本框 2"/>
          <p:cNvSpPr txBox="1">
            <a:spLocks noChangeArrowheads="1"/>
          </p:cNvSpPr>
          <p:nvPr/>
        </p:nvSpPr>
        <p:spPr bwMode="auto">
          <a:xfrm>
            <a:off x="6238875" y="5183188"/>
            <a:ext cx="438308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宋体" panose="02010600030101010101" pitchFamily="2" charset="-122"/>
              </a:rPr>
              <a:t>  CPU</a:t>
            </a:r>
            <a:r>
              <a:rPr lang="zh-CN" altLang="en-US" sz="2000">
                <a:latin typeface="宋体" panose="02010600030101010101" pitchFamily="2" charset="-122"/>
              </a:rPr>
              <a:t>实时负载，在进行一次购物之后曲线会有一次高峰。</a:t>
            </a:r>
            <a:endParaRPr lang="zh-CN" altLang="en-US" sz="2000">
              <a:latin typeface="宋体" panose="02010600030101010101" pitchFamily="2" charset="-122"/>
            </a:endParaRPr>
          </a:p>
        </p:txBody>
      </p:sp>
      <p:sp>
        <p:nvSpPr>
          <p:cNvPr id="70662" name="文本框 1"/>
          <p:cNvSpPr txBox="1">
            <a:spLocks noChangeArrowheads="1"/>
          </p:cNvSpPr>
          <p:nvPr/>
        </p:nvSpPr>
        <p:spPr bwMode="auto">
          <a:xfrm>
            <a:off x="-42863" y="627063"/>
            <a:ext cx="63706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VM 遥感勘测技术 VM telemetry</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72709" name="文本框 8"/>
          <p:cNvSpPr txBox="1">
            <a:spLocks noChangeArrowheads="1"/>
          </p:cNvSpPr>
          <p:nvPr/>
        </p:nvSpPr>
        <p:spPr bwMode="auto">
          <a:xfrm>
            <a:off x="2776538" y="2808288"/>
            <a:ext cx="196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04</a:t>
            </a:r>
            <a:endParaRPr lang="zh-CN" altLang="en-US"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72710" name="文本框 13"/>
          <p:cNvSpPr txBox="1">
            <a:spLocks noChangeArrowheads="1"/>
          </p:cNvSpPr>
          <p:nvPr/>
        </p:nvSpPr>
        <p:spPr bwMode="auto">
          <a:xfrm>
            <a:off x="4770438" y="2827338"/>
            <a:ext cx="1809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595959"/>
                </a:solidFill>
                <a:latin typeface="思源黑体旧字形 ExtraLight" pitchFamily="34" charset="-128"/>
                <a:ea typeface="思源黑体旧字形 ExtraLight" pitchFamily="34" charset="-128"/>
                <a:sym typeface="思源黑体旧字形 ExtraLight" pitchFamily="34" charset="-128"/>
              </a:rPr>
              <a:t>压力测试</a:t>
            </a:r>
            <a:endParaRPr lang="zh-CN" altLang="en-US" sz="3200" b="1">
              <a:solidFill>
                <a:srgbClr val="595959"/>
              </a:solidFill>
              <a:latin typeface="思源黑体旧字形 ExtraLight" pitchFamily="34" charset="-128"/>
              <a:ea typeface="思源黑体旧字形 ExtraLight" pitchFamily="34" charset="-128"/>
              <a:sym typeface="思源黑体旧字形 ExtraLight" pitchFamily="34" charset="-128"/>
            </a:endParaRPr>
          </a:p>
        </p:txBody>
      </p:sp>
      <p:grpSp>
        <p:nvGrpSpPr>
          <p:cNvPr id="72711"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8"/>
          <p:cNvSpPr>
            <a:spLocks noChangeArrowheads="1"/>
          </p:cNvSpPr>
          <p:nvPr/>
        </p:nvSpPr>
        <p:spPr bwMode="auto">
          <a:xfrm>
            <a:off x="700088" y="817563"/>
            <a:ext cx="1912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solidFill>
                  <a:srgbClr val="C00000"/>
                </a:solidFill>
                <a:latin typeface="思源黑体旧字形 ExtraLight" pitchFamily="34" charset="-128"/>
                <a:ea typeface="思源黑体旧字形 ExtraLight" pitchFamily="34" charset="-128"/>
                <a:sym typeface="思源黑体旧字形 ExtraLight" pitchFamily="34" charset="-128"/>
              </a:rPr>
              <a:t>项目简介</a:t>
            </a:r>
            <a:endParaRPr lang="zh-CN" altLang="en-US" sz="1600" noProof="1">
              <a:solidFill>
                <a:srgbClr val="404040"/>
              </a:solidFill>
              <a:latin typeface="思源黑体旧字形 ExtraLight" pitchFamily="34" charset="-128"/>
              <a:ea typeface="思源黑体旧字形 ExtraLight" pitchFamily="34" charset="-128"/>
              <a:sym typeface="思源黑体旧字形 ExtraLight" pitchFamily="34" charset="-128"/>
            </a:endParaRPr>
          </a:p>
        </p:txBody>
      </p:sp>
      <p:sp>
        <p:nvSpPr>
          <p:cNvPr id="20483" name="矩形 3"/>
          <p:cNvSpPr>
            <a:spLocks noChangeArrowheads="1"/>
          </p:cNvSpPr>
          <p:nvPr/>
        </p:nvSpPr>
        <p:spPr bwMode="auto">
          <a:xfrm>
            <a:off x="2744788" y="1563688"/>
            <a:ext cx="1749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a:solidFill>
                  <a:srgbClr val="404040"/>
                </a:solidFill>
                <a:latin typeface="华光中等线_CNKI" pitchFamily="2" charset="-122"/>
                <a:ea typeface="华光中等线_CNKI" pitchFamily="2" charset="-122"/>
                <a:sym typeface="思源黑体旧字形 ExtraLight" pitchFamily="34" charset="-128"/>
              </a:rPr>
              <a:t>“</a:t>
            </a:r>
            <a:r>
              <a:rPr lang="zh-CN" altLang="en-US" sz="2400">
                <a:solidFill>
                  <a:srgbClr val="404040"/>
                </a:solidFill>
                <a:latin typeface="华光中等线_CNKI" pitchFamily="2" charset="-122"/>
                <a:ea typeface="华光中等线_CNKI" pitchFamily="2" charset="-122"/>
                <a:sym typeface="思源黑体旧字形 ExtraLight" pitchFamily="34" charset="-128"/>
              </a:rPr>
              <a:t>电商</a:t>
            </a:r>
            <a:r>
              <a:rPr lang="en-US" altLang="zh-CN" sz="2400">
                <a:solidFill>
                  <a:srgbClr val="404040"/>
                </a:solidFill>
                <a:latin typeface="华光中等线_CNKI" pitchFamily="2" charset="-122"/>
                <a:ea typeface="华光中等线_CNKI" pitchFamily="2" charset="-122"/>
                <a:sym typeface="思源黑体旧字形 ExtraLight" pitchFamily="34" charset="-128"/>
              </a:rPr>
              <a:t>”</a:t>
            </a:r>
            <a:endParaRPr lang="en-US" altLang="zh-CN" sz="2400">
              <a:solidFill>
                <a:srgbClr val="404040"/>
              </a:solidFill>
              <a:latin typeface="华光中等线_CNKI" pitchFamily="2" charset="-122"/>
              <a:ea typeface="华光中等线_CNKI" pitchFamily="2" charset="-122"/>
              <a:sym typeface="思源黑体旧字形 ExtraLight" pitchFamily="34" charset="-128"/>
            </a:endParaRPr>
          </a:p>
        </p:txBody>
      </p:sp>
      <p:cxnSp>
        <p:nvCxnSpPr>
          <p:cNvPr id="12" name="直接连接符 11"/>
          <p:cNvCxnSpPr/>
          <p:nvPr/>
        </p:nvCxnSpPr>
        <p:spPr>
          <a:xfrm>
            <a:off x="700088" y="1423988"/>
            <a:ext cx="8770937"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2574925" y="654050"/>
            <a:ext cx="0" cy="135890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pic>
        <p:nvPicPr>
          <p:cNvPr id="20486"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6100" y="4451350"/>
            <a:ext cx="110998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矩形 1"/>
          <p:cNvSpPr>
            <a:spLocks noChangeArrowheads="1"/>
          </p:cNvSpPr>
          <p:nvPr/>
        </p:nvSpPr>
        <p:spPr bwMode="auto">
          <a:xfrm>
            <a:off x="4116388" y="1562100"/>
            <a:ext cx="7267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404040"/>
                </a:solidFill>
                <a:latin typeface="Haettenschweiler" pitchFamily="34" charset="0"/>
                <a:ea typeface="华光中等线_CNKI" pitchFamily="2" charset="-122"/>
                <a:sym typeface="思源黑体旧字形 ExtraLight" pitchFamily="34" charset="-128"/>
              </a:rPr>
              <a:t>后端：</a:t>
            </a:r>
            <a:r>
              <a:rPr lang="en-US" altLang="zh-CN" sz="2400">
                <a:ea typeface="华光中等线_CNKI" pitchFamily="2" charset="-122"/>
              </a:rPr>
              <a:t>Spring Boot+Maven+Echarts+Log4j2+Druid</a:t>
            </a:r>
            <a:endParaRPr lang="en-US" altLang="zh-CN" sz="2400">
              <a:solidFill>
                <a:srgbClr val="404040"/>
              </a:solidFill>
              <a:latin typeface="Haettenschweiler" pitchFamily="34" charset="0"/>
              <a:ea typeface="华光中等线_CNKI" pitchFamily="2" charset="-122"/>
              <a:sym typeface="思源黑体旧字形 ExtraLight" pitchFamily="34" charset="-128"/>
            </a:endParaRPr>
          </a:p>
        </p:txBody>
      </p:sp>
      <p:sp>
        <p:nvSpPr>
          <p:cNvPr id="20488" name="矩形 2"/>
          <p:cNvSpPr>
            <a:spLocks noChangeArrowheads="1"/>
          </p:cNvSpPr>
          <p:nvPr/>
        </p:nvSpPr>
        <p:spPr bwMode="auto">
          <a:xfrm>
            <a:off x="4116388" y="2117725"/>
            <a:ext cx="2974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404040"/>
                </a:solidFill>
                <a:latin typeface="华光中等线_CNKI" pitchFamily="2" charset="-122"/>
                <a:ea typeface="华光中等线_CNKI" pitchFamily="2" charset="-122"/>
                <a:sym typeface="思源黑体旧字形 ExtraLight" pitchFamily="34" charset="-128"/>
              </a:rPr>
              <a:t>前端：</a:t>
            </a:r>
            <a:r>
              <a:rPr lang="en-US" altLang="zh-CN" sz="2400">
                <a:ea typeface="华光中等线_CNKI" pitchFamily="2" charset="-122"/>
              </a:rPr>
              <a:t> Bootstrap</a:t>
            </a:r>
            <a:endParaRPr lang="en-US" altLang="zh-CN"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20489" name="矩形 5"/>
          <p:cNvSpPr>
            <a:spLocks noChangeArrowheads="1"/>
          </p:cNvSpPr>
          <p:nvPr/>
        </p:nvSpPr>
        <p:spPr bwMode="auto">
          <a:xfrm>
            <a:off x="2744788" y="2930525"/>
            <a:ext cx="8255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000">
                <a:solidFill>
                  <a:srgbClr val="404040"/>
                </a:solidFill>
                <a:latin typeface="华光中等线_CNKI" pitchFamily="2" charset="-122"/>
                <a:ea typeface="华光中等线_CNKI" pitchFamily="2" charset="-122"/>
                <a:sym typeface="思源黑体旧字形 ExtraLight" pitchFamily="34" charset="-128"/>
              </a:rPr>
              <a:t>主要参考天猫商城的购物流程</a:t>
            </a:r>
            <a:endParaRPr lang="en-US" altLang="zh-CN" sz="2000">
              <a:solidFill>
                <a:srgbClr val="404040"/>
              </a:solidFill>
              <a:latin typeface="华光中等线_CNKI" pitchFamily="2" charset="-122"/>
              <a:ea typeface="华光中等线_CNKI" pitchFamily="2" charset="-122"/>
              <a:sym typeface="思源黑体旧字形 ExtraLight" pitchFamily="34" charset="-128"/>
            </a:endParaRPr>
          </a:p>
          <a:p>
            <a:pPr eaLnBrk="1" hangingPunct="1">
              <a:lnSpc>
                <a:spcPct val="150000"/>
              </a:lnSpc>
              <a:buFont typeface="Arial" panose="020B0604020202020204" pitchFamily="34" charset="0"/>
              <a:buChar char="•"/>
            </a:pPr>
            <a:r>
              <a:rPr lang="zh-CN" altLang="en-US" sz="2000">
                <a:solidFill>
                  <a:srgbClr val="404040"/>
                </a:solidFill>
                <a:latin typeface="华光中等线_CNKI" pitchFamily="2" charset="-122"/>
                <a:ea typeface="华光中等线_CNKI" pitchFamily="2" charset="-122"/>
                <a:sym typeface="思源黑体旧字形 ExtraLight" pitchFamily="34" charset="-128"/>
              </a:rPr>
              <a:t>包含商品管理，订单管理，类别管理，用户管理和交易额统计等模块，实现了对整个商城的一站式管理和维护。</a:t>
            </a:r>
            <a:endParaRPr lang="zh-CN" altLang="en-US" sz="2000">
              <a:solidFill>
                <a:srgbClr val="404040"/>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6"/>
          <p:cNvSpPr/>
          <p:nvPr/>
        </p:nvSpPr>
        <p:spPr bwMode="auto">
          <a:xfrm>
            <a:off x="2632075" y="2133600"/>
            <a:ext cx="3248025" cy="36576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chemeClr val="tx1">
                <a:lumMod val="75000"/>
                <a:lumOff val="25000"/>
              </a:schemeClr>
            </a:solidFill>
          </a:ln>
          <a:effectLst>
            <a:outerShdw blurRad="76200" dist="76200" dir="2700000" algn="t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12" name="Freeform 46"/>
          <p:cNvSpPr/>
          <p:nvPr/>
        </p:nvSpPr>
        <p:spPr bwMode="auto">
          <a:xfrm>
            <a:off x="6311900" y="2133600"/>
            <a:ext cx="3248025" cy="36576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bg1"/>
          </a:solidFill>
          <a:ln w="76200">
            <a:solidFill>
              <a:srgbClr val="C00000"/>
            </a:solidFill>
          </a:ln>
          <a:effectLst>
            <a:outerShdw blurRad="76200" dist="76200" dir="2700000" algn="t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13" name="Freeform 5"/>
          <p:cNvSpPr/>
          <p:nvPr/>
        </p:nvSpPr>
        <p:spPr bwMode="auto">
          <a:xfrm>
            <a:off x="1128713" y="3103563"/>
            <a:ext cx="1933575" cy="17176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400" noProof="1">
                <a:solidFill>
                  <a:schemeClr val="bg1"/>
                </a:solidFill>
                <a:latin typeface="华光中等线_CNKI" pitchFamily="2" charset="-122"/>
                <a:ea typeface="华光中等线_CNKI" pitchFamily="2" charset="-122"/>
                <a:sym typeface="思源黑体旧字形 ExtraLight" pitchFamily="34" charset="-128"/>
              </a:rPr>
              <a:t>适用范围广</a:t>
            </a:r>
            <a:endParaRPr lang="zh-CN" altLang="en-US" sz="24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14" name="Freeform 5"/>
          <p:cNvSpPr/>
          <p:nvPr/>
        </p:nvSpPr>
        <p:spPr bwMode="auto">
          <a:xfrm>
            <a:off x="4886325" y="2898775"/>
            <a:ext cx="2419350" cy="21494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blipFill rotWithShape="1">
            <a:blip r:embed="rId1"/>
            <a:stretch>
              <a:fillRect/>
            </a:stretch>
          </a:blipFill>
          <a:ln w="76200">
            <a:solidFill>
              <a:schemeClr val="accent2"/>
            </a:solid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zh-CN">
              <a:solidFill>
                <a:schemeClr val="tx1"/>
              </a:solidFill>
            </a:endParaRPr>
          </a:p>
        </p:txBody>
      </p:sp>
      <p:sp>
        <p:nvSpPr>
          <p:cNvPr id="15" name="Freeform 5"/>
          <p:cNvSpPr/>
          <p:nvPr/>
        </p:nvSpPr>
        <p:spPr bwMode="auto">
          <a:xfrm>
            <a:off x="9129713" y="3103563"/>
            <a:ext cx="1933575" cy="1717675"/>
          </a:xfrm>
          <a:custGeom>
            <a:avLst/>
            <a:gdLst>
              <a:gd name="T0" fmla="*/ 145 w 477"/>
              <a:gd name="T1" fmla="*/ 0 h 423"/>
              <a:gd name="T2" fmla="*/ 331 w 477"/>
              <a:gd name="T3" fmla="*/ 0 h 423"/>
              <a:gd name="T4" fmla="*/ 375 w 477"/>
              <a:gd name="T5" fmla="*/ 25 h 423"/>
              <a:gd name="T6" fmla="*/ 468 w 477"/>
              <a:gd name="T7" fmla="*/ 186 h 423"/>
              <a:gd name="T8" fmla="*/ 468 w 477"/>
              <a:gd name="T9" fmla="*/ 237 h 423"/>
              <a:gd name="T10" fmla="*/ 375 w 477"/>
              <a:gd name="T11" fmla="*/ 398 h 423"/>
              <a:gd name="T12" fmla="*/ 331 w 477"/>
              <a:gd name="T13" fmla="*/ 423 h 423"/>
              <a:gd name="T14" fmla="*/ 146 w 477"/>
              <a:gd name="T15" fmla="*/ 423 h 423"/>
              <a:gd name="T16" fmla="*/ 101 w 477"/>
              <a:gd name="T17" fmla="*/ 398 h 423"/>
              <a:gd name="T18" fmla="*/ 55 w 477"/>
              <a:gd name="T19" fmla="*/ 317 h 423"/>
              <a:gd name="T20" fmla="*/ 9 w 477"/>
              <a:gd name="T21" fmla="*/ 237 h 423"/>
              <a:gd name="T22" fmla="*/ 9 w 477"/>
              <a:gd name="T23" fmla="*/ 186 h 423"/>
              <a:gd name="T24" fmla="*/ 101 w 477"/>
              <a:gd name="T25" fmla="*/ 25 h 423"/>
              <a:gd name="T26" fmla="*/ 145 w 477"/>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23">
                <a:moveTo>
                  <a:pt x="145" y="0"/>
                </a:moveTo>
                <a:cubicBezTo>
                  <a:pt x="207" y="0"/>
                  <a:pt x="269" y="0"/>
                  <a:pt x="331" y="0"/>
                </a:cubicBezTo>
                <a:cubicBezTo>
                  <a:pt x="349" y="1"/>
                  <a:pt x="366" y="10"/>
                  <a:pt x="375" y="25"/>
                </a:cubicBezTo>
                <a:cubicBezTo>
                  <a:pt x="406" y="79"/>
                  <a:pt x="437" y="132"/>
                  <a:pt x="468" y="186"/>
                </a:cubicBezTo>
                <a:cubicBezTo>
                  <a:pt x="476" y="202"/>
                  <a:pt x="477" y="221"/>
                  <a:pt x="468" y="237"/>
                </a:cubicBezTo>
                <a:cubicBezTo>
                  <a:pt x="375" y="398"/>
                  <a:pt x="375" y="398"/>
                  <a:pt x="375" y="398"/>
                </a:cubicBezTo>
                <a:cubicBezTo>
                  <a:pt x="366" y="413"/>
                  <a:pt x="349" y="423"/>
                  <a:pt x="331" y="423"/>
                </a:cubicBezTo>
                <a:cubicBezTo>
                  <a:pt x="146" y="423"/>
                  <a:pt x="146" y="423"/>
                  <a:pt x="146" y="423"/>
                </a:cubicBezTo>
                <a:cubicBezTo>
                  <a:pt x="128" y="423"/>
                  <a:pt x="111" y="413"/>
                  <a:pt x="101" y="398"/>
                </a:cubicBezTo>
                <a:cubicBezTo>
                  <a:pt x="55" y="317"/>
                  <a:pt x="55" y="317"/>
                  <a:pt x="55" y="317"/>
                </a:cubicBezTo>
                <a:cubicBezTo>
                  <a:pt x="9" y="237"/>
                  <a:pt x="9" y="237"/>
                  <a:pt x="9" y="237"/>
                </a:cubicBezTo>
                <a:cubicBezTo>
                  <a:pt x="0" y="222"/>
                  <a:pt x="0" y="202"/>
                  <a:pt x="9" y="186"/>
                </a:cubicBezTo>
                <a:cubicBezTo>
                  <a:pt x="101" y="25"/>
                  <a:pt x="101" y="25"/>
                  <a:pt x="101" y="25"/>
                </a:cubicBezTo>
                <a:cubicBezTo>
                  <a:pt x="111" y="10"/>
                  <a:pt x="128" y="1"/>
                  <a:pt x="145" y="0"/>
                </a:cubicBezTo>
                <a:close/>
              </a:path>
            </a:pathLst>
          </a:cu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2400" noProof="1">
                <a:solidFill>
                  <a:schemeClr val="bg1"/>
                </a:solidFill>
                <a:latin typeface="华光中等线_CNKI" pitchFamily="2" charset="-122"/>
                <a:ea typeface="华光中等线_CNKI" pitchFamily="2" charset="-122"/>
                <a:sym typeface="思源黑体旧字形 ExtraLight" pitchFamily="34" charset="-128"/>
              </a:rPr>
              <a:t>功能强大</a:t>
            </a:r>
            <a:endParaRPr lang="zh-CN" altLang="en-US" sz="24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74759" name="Line 5"/>
          <p:cNvSpPr>
            <a:spLocks noChangeShapeType="1"/>
          </p:cNvSpPr>
          <p:nvPr/>
        </p:nvSpPr>
        <p:spPr bwMode="auto">
          <a:xfrm flipH="1">
            <a:off x="3181350" y="3956050"/>
            <a:ext cx="1643063" cy="0"/>
          </a:xfrm>
          <a:prstGeom prst="line">
            <a:avLst/>
          </a:prstGeom>
          <a:noFill/>
          <a:ln w="19050">
            <a:solidFill>
              <a:srgbClr val="40404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0" name="Line 6"/>
          <p:cNvSpPr>
            <a:spLocks noChangeShapeType="1"/>
          </p:cNvSpPr>
          <p:nvPr/>
        </p:nvSpPr>
        <p:spPr bwMode="auto">
          <a:xfrm>
            <a:off x="7396163" y="3956050"/>
            <a:ext cx="1643062" cy="0"/>
          </a:xfrm>
          <a:prstGeom prst="line">
            <a:avLst/>
          </a:prstGeom>
          <a:noFill/>
          <a:ln w="19050">
            <a:solidFill>
              <a:srgbClr val="C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1" name="Rectangle 7"/>
          <p:cNvSpPr>
            <a:spLocks noChangeArrowheads="1"/>
          </p:cNvSpPr>
          <p:nvPr/>
        </p:nvSpPr>
        <p:spPr bwMode="auto">
          <a:xfrm>
            <a:off x="3024188" y="2674938"/>
            <a:ext cx="19573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静态文件</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Java小服务程序</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CGI脚本</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74762" name="Rectangle 8"/>
          <p:cNvSpPr>
            <a:spLocks noChangeArrowheads="1"/>
          </p:cNvSpPr>
          <p:nvPr/>
        </p:nvSpPr>
        <p:spPr bwMode="auto">
          <a:xfrm>
            <a:off x="3062288" y="3957638"/>
            <a:ext cx="195897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Java对象</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数据库</a:t>
            </a:r>
            <a:br>
              <a:rPr lang="zh-CN" altLang="en-US" sz="1600">
                <a:solidFill>
                  <a:srgbClr val="7F7F7F"/>
                </a:solidFill>
                <a:latin typeface="华光中等线_CNKI" pitchFamily="2" charset="-122"/>
                <a:ea typeface="华光中等线_CNKI" pitchFamily="2" charset="-122"/>
                <a:sym typeface="思源黑体旧字形 ExtraLight" pitchFamily="34" charset="-128"/>
              </a:rPr>
            </a:br>
            <a:r>
              <a:rPr lang="zh-CN" altLang="en-US" sz="1600">
                <a:solidFill>
                  <a:srgbClr val="7F7F7F"/>
                </a:solidFill>
                <a:latin typeface="华光中等线_CNKI" pitchFamily="2" charset="-122"/>
                <a:ea typeface="华光中等线_CNKI" pitchFamily="2" charset="-122"/>
                <a:sym typeface="思源黑体旧字形 ExtraLight" pitchFamily="34" charset="-128"/>
              </a:rPr>
              <a:t>FTP服务器</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74763" name="Rectangle 9"/>
          <p:cNvSpPr>
            <a:spLocks noChangeArrowheads="1"/>
          </p:cNvSpPr>
          <p:nvPr/>
        </p:nvSpPr>
        <p:spPr bwMode="auto">
          <a:xfrm>
            <a:off x="7224713" y="3063875"/>
            <a:ext cx="19573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功能测试</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回归测试</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74764" name="Rectangle 10"/>
          <p:cNvSpPr>
            <a:spLocks noChangeArrowheads="1"/>
          </p:cNvSpPr>
          <p:nvPr/>
        </p:nvSpPr>
        <p:spPr bwMode="auto">
          <a:xfrm>
            <a:off x="7258050" y="3975100"/>
            <a:ext cx="19573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正则表达式</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a:p>
            <a:pPr algn="ctr" eaLnBrk="1" hangingPunct="1">
              <a:lnSpc>
                <a:spcPct val="150000"/>
              </a:lnSpc>
              <a:buFont typeface="Arial" panose="020B0604020202020204" pitchFamily="34" charset="0"/>
              <a:buNone/>
            </a:pPr>
            <a:r>
              <a:rPr lang="zh-CN" altLang="en-US" sz="1600">
                <a:solidFill>
                  <a:srgbClr val="7F7F7F"/>
                </a:solidFill>
                <a:latin typeface="华光中等线_CNKI" pitchFamily="2" charset="-122"/>
                <a:ea typeface="华光中等线_CNKI" pitchFamily="2" charset="-122"/>
                <a:sym typeface="思源黑体旧字形 ExtraLight" pitchFamily="34" charset="-128"/>
              </a:rPr>
              <a:t>断言</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74765" name="文本框 3"/>
          <p:cNvSpPr txBox="1">
            <a:spLocks noChangeArrowheads="1"/>
          </p:cNvSpPr>
          <p:nvPr/>
        </p:nvSpPr>
        <p:spPr bwMode="auto">
          <a:xfrm>
            <a:off x="593725" y="649288"/>
            <a:ext cx="1422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测试工具</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reeform 7"/>
          <p:cNvSpPr>
            <a:spLocks noChangeArrowheads="1"/>
          </p:cNvSpPr>
          <p:nvPr/>
        </p:nvSpPr>
        <p:spPr bwMode="auto">
          <a:xfrm>
            <a:off x="5510213" y="1554163"/>
            <a:ext cx="1169987" cy="4479925"/>
          </a:xfrm>
          <a:custGeom>
            <a:avLst/>
            <a:gdLst>
              <a:gd name="T0" fmla="*/ 0 w 777"/>
              <a:gd name="T1" fmla="*/ 2147483646 h 2974"/>
              <a:gd name="T2" fmla="*/ 2147483646 w 777"/>
              <a:gd name="T3" fmla="*/ 2147483646 h 2974"/>
              <a:gd name="T4" fmla="*/ 2147483646 w 777"/>
              <a:gd name="T5" fmla="*/ 2147483646 h 2974"/>
              <a:gd name="T6" fmla="*/ 2147483646 w 777"/>
              <a:gd name="T7" fmla="*/ 2147483646 h 2974"/>
              <a:gd name="T8" fmla="*/ 2147483646 w 777"/>
              <a:gd name="T9" fmla="*/ 2147483646 h 2974"/>
              <a:gd name="T10" fmla="*/ 2147483646 w 777"/>
              <a:gd name="T11" fmla="*/ 2147483646 h 2974"/>
              <a:gd name="T12" fmla="*/ 2147483646 w 777"/>
              <a:gd name="T13" fmla="*/ 2147483646 h 2974"/>
              <a:gd name="T14" fmla="*/ 2147483646 w 777"/>
              <a:gd name="T15" fmla="*/ 2147483646 h 2974"/>
              <a:gd name="T16" fmla="*/ 2147483646 w 777"/>
              <a:gd name="T17" fmla="*/ 0 h 2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a:solidFill>
              <a:srgbClr val="A6A6A6"/>
            </a:solidFill>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803" name="Oval 12"/>
          <p:cNvSpPr>
            <a:spLocks noChangeArrowheads="1"/>
          </p:cNvSpPr>
          <p:nvPr/>
        </p:nvSpPr>
        <p:spPr bwMode="auto">
          <a:xfrm>
            <a:off x="5851525" y="2027238"/>
            <a:ext cx="163513" cy="165100"/>
          </a:xfrm>
          <a:prstGeom prst="ellipse">
            <a:avLst/>
          </a:prstGeom>
          <a:solidFill>
            <a:srgbClr val="C00000"/>
          </a:solidFill>
          <a:ln>
            <a:noFill/>
          </a:ln>
          <a:extLst>
            <a:ext uri="{91240B29-F687-4F45-9708-019B960494DF}">
              <a14:hiddenLine xmlns:a14="http://schemas.microsoft.com/office/drawing/2010/main" w="1270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思源黑体旧字形 ExtraLight" pitchFamily="34" charset="-128"/>
              <a:ea typeface="思源黑体旧字形 ExtraLight" pitchFamily="34" charset="-128"/>
              <a:sym typeface="思源黑体旧字形 ExtraLight" pitchFamily="34" charset="-128"/>
            </a:endParaRPr>
          </a:p>
        </p:txBody>
      </p:sp>
      <p:sp>
        <p:nvSpPr>
          <p:cNvPr id="76804" name="Oval 13"/>
          <p:cNvSpPr>
            <a:spLocks noChangeArrowheads="1"/>
          </p:cNvSpPr>
          <p:nvPr/>
        </p:nvSpPr>
        <p:spPr bwMode="auto">
          <a:xfrm>
            <a:off x="6218238" y="3249613"/>
            <a:ext cx="165100" cy="163512"/>
          </a:xfrm>
          <a:prstGeom prst="ellipse">
            <a:avLst/>
          </a:prstGeom>
          <a:solidFill>
            <a:srgbClr val="404040"/>
          </a:solidFill>
          <a:ln>
            <a:noFill/>
          </a:ln>
          <a:extLst>
            <a:ext uri="{91240B29-F687-4F45-9708-019B960494DF}">
              <a14:hiddenLine xmlns:a14="http://schemas.microsoft.com/office/drawing/2010/main" w="1270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思源黑体旧字形 ExtraLight" pitchFamily="34" charset="-128"/>
              <a:ea typeface="思源黑体旧字形 ExtraLight" pitchFamily="34" charset="-128"/>
              <a:sym typeface="思源黑体旧字形 ExtraLight" pitchFamily="34" charset="-128"/>
            </a:endParaRPr>
          </a:p>
        </p:txBody>
      </p:sp>
      <p:sp>
        <p:nvSpPr>
          <p:cNvPr id="76805" name="Oval 14"/>
          <p:cNvSpPr>
            <a:spLocks noChangeArrowheads="1"/>
          </p:cNvSpPr>
          <p:nvPr/>
        </p:nvSpPr>
        <p:spPr bwMode="auto">
          <a:xfrm>
            <a:off x="5842000" y="4171950"/>
            <a:ext cx="163513" cy="163513"/>
          </a:xfrm>
          <a:prstGeom prst="ellipse">
            <a:avLst/>
          </a:prstGeom>
          <a:solidFill>
            <a:srgbClr val="C00000"/>
          </a:solidFill>
          <a:ln>
            <a:noFill/>
          </a:ln>
          <a:extLst>
            <a:ext uri="{91240B29-F687-4F45-9708-019B960494DF}">
              <a14:hiddenLine xmlns:a14="http://schemas.microsoft.com/office/drawing/2010/main" w="1270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思源黑体旧字形 ExtraLight" pitchFamily="34" charset="-128"/>
              <a:ea typeface="思源黑体旧字形 ExtraLight" pitchFamily="34" charset="-128"/>
              <a:sym typeface="思源黑体旧字形 ExtraLight" pitchFamily="34" charset="-128"/>
            </a:endParaRPr>
          </a:p>
        </p:txBody>
      </p:sp>
      <p:sp>
        <p:nvSpPr>
          <p:cNvPr id="76806" name="Oval 15"/>
          <p:cNvSpPr>
            <a:spLocks noChangeArrowheads="1"/>
          </p:cNvSpPr>
          <p:nvPr/>
        </p:nvSpPr>
        <p:spPr bwMode="auto">
          <a:xfrm>
            <a:off x="6173788" y="5462588"/>
            <a:ext cx="163512" cy="163512"/>
          </a:xfrm>
          <a:prstGeom prst="ellipse">
            <a:avLst/>
          </a:prstGeom>
          <a:solidFill>
            <a:srgbClr val="404040"/>
          </a:solidFill>
          <a:ln>
            <a:noFill/>
          </a:ln>
          <a:extLst>
            <a:ext uri="{91240B29-F687-4F45-9708-019B960494DF}">
              <a14:hiddenLine xmlns:a14="http://schemas.microsoft.com/office/drawing/2010/main" w="1270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思源黑体旧字形 ExtraLight" pitchFamily="34" charset="-128"/>
              <a:ea typeface="思源黑体旧字形 ExtraLight" pitchFamily="34" charset="-128"/>
              <a:sym typeface="思源黑体旧字形 ExtraLight" pitchFamily="34" charset="-128"/>
            </a:endParaRPr>
          </a:p>
        </p:txBody>
      </p:sp>
      <p:sp>
        <p:nvSpPr>
          <p:cNvPr id="76807" name="Line 16"/>
          <p:cNvSpPr>
            <a:spLocks noChangeShapeType="1"/>
          </p:cNvSpPr>
          <p:nvPr/>
        </p:nvSpPr>
        <p:spPr bwMode="auto">
          <a:xfrm flipH="1">
            <a:off x="4822825" y="2109788"/>
            <a:ext cx="1028700" cy="0"/>
          </a:xfrm>
          <a:prstGeom prst="line">
            <a:avLst/>
          </a:prstGeom>
          <a:noFill/>
          <a:ln w="12700">
            <a:solidFill>
              <a:srgbClr val="A6A6A6"/>
            </a:solidFill>
            <a:miter lim="800000"/>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08" name="Line 17"/>
          <p:cNvSpPr>
            <a:spLocks noChangeShapeType="1"/>
          </p:cNvSpPr>
          <p:nvPr/>
        </p:nvSpPr>
        <p:spPr bwMode="auto">
          <a:xfrm flipH="1">
            <a:off x="6383338" y="3330575"/>
            <a:ext cx="1028700" cy="0"/>
          </a:xfrm>
          <a:prstGeom prst="line">
            <a:avLst/>
          </a:prstGeom>
          <a:noFill/>
          <a:ln w="12700">
            <a:solidFill>
              <a:srgbClr val="A6A6A6"/>
            </a:solidFill>
            <a:miter lim="800000"/>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09" name="Line 18"/>
          <p:cNvSpPr>
            <a:spLocks noChangeShapeType="1"/>
          </p:cNvSpPr>
          <p:nvPr/>
        </p:nvSpPr>
        <p:spPr bwMode="auto">
          <a:xfrm flipH="1">
            <a:off x="4386263" y="4252913"/>
            <a:ext cx="1457325" cy="0"/>
          </a:xfrm>
          <a:prstGeom prst="line">
            <a:avLst/>
          </a:prstGeom>
          <a:noFill/>
          <a:ln w="12700">
            <a:solidFill>
              <a:srgbClr val="A6A6A6"/>
            </a:solidFill>
            <a:miter lim="800000"/>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10" name="Line 19"/>
          <p:cNvSpPr>
            <a:spLocks noChangeShapeType="1"/>
          </p:cNvSpPr>
          <p:nvPr/>
        </p:nvSpPr>
        <p:spPr bwMode="auto">
          <a:xfrm flipH="1">
            <a:off x="6335713" y="5545138"/>
            <a:ext cx="1027112" cy="0"/>
          </a:xfrm>
          <a:prstGeom prst="line">
            <a:avLst/>
          </a:prstGeom>
          <a:noFill/>
          <a:ln w="12700">
            <a:solidFill>
              <a:srgbClr val="A6A6A6"/>
            </a:solidFill>
            <a:miter lim="800000"/>
            <a:head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11" name="TextBox 46"/>
          <p:cNvSpPr txBox="1">
            <a:spLocks noChangeArrowheads="1"/>
          </p:cNvSpPr>
          <p:nvPr/>
        </p:nvSpPr>
        <p:spPr bwMode="auto">
          <a:xfrm>
            <a:off x="3563938" y="1765300"/>
            <a:ext cx="11080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buFont typeface="Arial" panose="020B0604020202020204" pitchFamily="34" charset="0"/>
              <a:buNone/>
            </a:pPr>
            <a:r>
              <a:rPr lang="zh-CN" altLang="en-US" sz="2400">
                <a:solidFill>
                  <a:srgbClr val="C00000"/>
                </a:solidFill>
                <a:latin typeface="华光中等线_CNKI" pitchFamily="2" charset="-122"/>
                <a:ea typeface="华光中等线_CNKI" pitchFamily="2" charset="-122"/>
                <a:sym typeface="思源黑体旧字形 ExtraLight" pitchFamily="34" charset="-128"/>
              </a:rPr>
              <a:t>非常快</a:t>
            </a:r>
            <a:endParaRPr lang="zh-CN" altLang="en-US" sz="2400">
              <a:solidFill>
                <a:srgbClr val="C00000"/>
              </a:solidFill>
              <a:latin typeface="华光中等线_CNKI" pitchFamily="2" charset="-122"/>
              <a:ea typeface="华光中等线_CNKI" pitchFamily="2" charset="-122"/>
              <a:sym typeface="思源黑体旧字形 ExtraLight" pitchFamily="34" charset="-128"/>
            </a:endParaRPr>
          </a:p>
        </p:txBody>
      </p:sp>
      <p:sp>
        <p:nvSpPr>
          <p:cNvPr id="76812" name="TextBox 48"/>
          <p:cNvSpPr txBox="1">
            <a:spLocks noChangeArrowheads="1"/>
          </p:cNvSpPr>
          <p:nvPr/>
        </p:nvSpPr>
        <p:spPr bwMode="auto">
          <a:xfrm>
            <a:off x="7581900" y="2997200"/>
            <a:ext cx="8001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400">
                <a:solidFill>
                  <a:srgbClr val="404040"/>
                </a:solidFill>
                <a:latin typeface="华光中等线_CNKI" pitchFamily="2" charset="-122"/>
                <a:ea typeface="华光中等线_CNKI" pitchFamily="2" charset="-122"/>
                <a:sym typeface="思源黑体旧字形 ExtraLight" pitchFamily="34" charset="-128"/>
              </a:rPr>
              <a:t>一般</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33" name="椭圆 32"/>
          <p:cNvSpPr/>
          <p:nvPr/>
        </p:nvSpPr>
        <p:spPr>
          <a:xfrm>
            <a:off x="6007100" y="1627188"/>
            <a:ext cx="1501775" cy="1504950"/>
          </a:xfrm>
          <a:prstGeom prst="ellipse">
            <a:avLst/>
          </a:pr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1600" noProof="1">
                <a:solidFill>
                  <a:schemeClr val="bg1"/>
                </a:solidFill>
                <a:latin typeface="华光中等线_CNKI" pitchFamily="2" charset="-122"/>
                <a:ea typeface="华光中等线_CNKI" pitchFamily="2" charset="-122"/>
                <a:sym typeface="思源黑体旧字形 ExtraLight" pitchFamily="34" charset="-128"/>
              </a:rPr>
              <a:t>响应时间</a:t>
            </a:r>
            <a:r>
              <a:rPr lang="en-US" altLang="zh-CN" sz="1600" noProof="1">
                <a:solidFill>
                  <a:schemeClr val="bg1"/>
                </a:solidFill>
                <a:latin typeface="华光中等线_CNKI" pitchFamily="2" charset="-122"/>
                <a:ea typeface="华光中等线_CNKI" pitchFamily="2" charset="-122"/>
                <a:sym typeface="思源黑体旧字形 ExtraLight" pitchFamily="34" charset="-128"/>
              </a:rPr>
              <a:t>&lt;2s</a:t>
            </a:r>
            <a:endParaRPr lang="en-US" altLang="zh-CN" sz="16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34" name="椭圆 33"/>
          <p:cNvSpPr/>
          <p:nvPr/>
        </p:nvSpPr>
        <p:spPr>
          <a:xfrm>
            <a:off x="4756150" y="2641600"/>
            <a:ext cx="1417638" cy="1376363"/>
          </a:xfrm>
          <a:prstGeom prst="ellipse">
            <a:avLst/>
          </a:pr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1600" noProof="1">
                <a:solidFill>
                  <a:schemeClr val="bg1"/>
                </a:solidFill>
                <a:latin typeface="华光中等线_CNKI" pitchFamily="2" charset="-122"/>
                <a:ea typeface="华光中等线_CNKI" pitchFamily="2" charset="-122"/>
                <a:sym typeface="思源黑体旧字形 ExtraLight" pitchFamily="34" charset="-128"/>
              </a:rPr>
              <a:t>响应时间</a:t>
            </a:r>
            <a:r>
              <a:rPr lang="en-US" altLang="zh-CN" sz="1600" noProof="1">
                <a:solidFill>
                  <a:schemeClr val="bg1"/>
                </a:solidFill>
                <a:latin typeface="华光中等线_CNKI" pitchFamily="2" charset="-122"/>
                <a:ea typeface="华光中等线_CNKI" pitchFamily="2" charset="-122"/>
                <a:sym typeface="思源黑体旧字形 ExtraLight" pitchFamily="34" charset="-128"/>
              </a:rPr>
              <a:t>2~5s</a:t>
            </a:r>
            <a:endParaRPr lang="zh-CN" altLang="en-US" sz="16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76815" name="文本框 22"/>
          <p:cNvSpPr txBox="1">
            <a:spLocks noChangeArrowheads="1"/>
          </p:cNvSpPr>
          <p:nvPr/>
        </p:nvSpPr>
        <p:spPr bwMode="auto">
          <a:xfrm>
            <a:off x="750888" y="700088"/>
            <a:ext cx="1982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400" b="1">
                <a:solidFill>
                  <a:srgbClr val="595959"/>
                </a:solidFill>
                <a:latin typeface="华光中等线_CNKI" pitchFamily="2" charset="-122"/>
                <a:ea typeface="华光中等线_CNKI" pitchFamily="2" charset="-122"/>
                <a:sym typeface="思源黑体旧字形 ExtraLight" pitchFamily="34" charset="-128"/>
              </a:rPr>
              <a:t>2-5-10 </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理论</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2" name="椭圆 1"/>
          <p:cNvSpPr/>
          <p:nvPr/>
        </p:nvSpPr>
        <p:spPr>
          <a:xfrm>
            <a:off x="6015038" y="3551238"/>
            <a:ext cx="1503362" cy="1503362"/>
          </a:xfrm>
          <a:prstGeom prst="ellipse">
            <a:avLst/>
          </a:pr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1600" noProof="1">
                <a:solidFill>
                  <a:schemeClr val="bg1"/>
                </a:solidFill>
                <a:latin typeface="华光中等线_CNKI" pitchFamily="2" charset="-122"/>
                <a:ea typeface="华光中等线_CNKI" pitchFamily="2" charset="-122"/>
                <a:sym typeface="思源黑体旧字形 ExtraLight" pitchFamily="34" charset="-128"/>
              </a:rPr>
              <a:t>响应时间</a:t>
            </a:r>
            <a:r>
              <a:rPr lang="en-US" altLang="zh-CN" sz="1600" noProof="1">
                <a:solidFill>
                  <a:schemeClr val="bg1"/>
                </a:solidFill>
                <a:latin typeface="华光中等线_CNKI" pitchFamily="2" charset="-122"/>
                <a:ea typeface="华光中等线_CNKI" pitchFamily="2" charset="-122"/>
                <a:sym typeface="思源黑体旧字形 ExtraLight" pitchFamily="34" charset="-128"/>
              </a:rPr>
              <a:t>5~10s</a:t>
            </a:r>
            <a:endParaRPr lang="en-US" altLang="zh-CN" sz="16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3" name="椭圆 2"/>
          <p:cNvSpPr/>
          <p:nvPr/>
        </p:nvSpPr>
        <p:spPr>
          <a:xfrm>
            <a:off x="4756150" y="4592638"/>
            <a:ext cx="1417638" cy="1376362"/>
          </a:xfrm>
          <a:prstGeom prst="ellipse">
            <a:avLst/>
          </a:pr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r>
              <a:rPr lang="zh-CN" altLang="en-US" sz="1600" noProof="1">
                <a:solidFill>
                  <a:schemeClr val="bg1"/>
                </a:solidFill>
                <a:latin typeface="华光中等线_CNKI" pitchFamily="2" charset="-122"/>
                <a:ea typeface="华光中等线_CNKI" pitchFamily="2" charset="-122"/>
                <a:sym typeface="思源黑体旧字形 ExtraLight" pitchFamily="34" charset="-128"/>
              </a:rPr>
              <a:t>响应时间</a:t>
            </a:r>
            <a:r>
              <a:rPr lang="en-US" altLang="zh-CN" sz="1600" noProof="1">
                <a:solidFill>
                  <a:schemeClr val="bg1"/>
                </a:solidFill>
                <a:latin typeface="华光中等线_CNKI" pitchFamily="2" charset="-122"/>
                <a:ea typeface="华光中等线_CNKI" pitchFamily="2" charset="-122"/>
                <a:sym typeface="思源黑体旧字形 ExtraLight" pitchFamily="34" charset="-128"/>
              </a:rPr>
              <a:t>&gt;10s</a:t>
            </a:r>
            <a:endParaRPr lang="zh-CN" altLang="en-US" sz="1600" noProof="1">
              <a:solidFill>
                <a:schemeClr val="bg1"/>
              </a:solidFill>
              <a:latin typeface="华光中等线_CNKI" pitchFamily="2" charset="-122"/>
              <a:ea typeface="华光中等线_CNKI" pitchFamily="2" charset="-122"/>
              <a:sym typeface="思源黑体旧字形 ExtraLight" pitchFamily="34" charset="-128"/>
            </a:endParaRPr>
          </a:p>
        </p:txBody>
      </p:sp>
      <p:sp>
        <p:nvSpPr>
          <p:cNvPr id="76818" name="TextBox 46"/>
          <p:cNvSpPr txBox="1">
            <a:spLocks noChangeArrowheads="1"/>
          </p:cNvSpPr>
          <p:nvPr/>
        </p:nvSpPr>
        <p:spPr bwMode="auto">
          <a:xfrm>
            <a:off x="2649538" y="3836988"/>
            <a:ext cx="157003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buFont typeface="Arial" panose="020B0604020202020204" pitchFamily="34" charset="0"/>
              <a:buNone/>
            </a:pPr>
            <a:r>
              <a:rPr lang="zh-CN" altLang="en-US">
                <a:solidFill>
                  <a:srgbClr val="C00000"/>
                </a:solidFill>
                <a:latin typeface="华光中等线_CNKI" pitchFamily="2" charset="-122"/>
                <a:ea typeface="华光中等线_CNKI" pitchFamily="2" charset="-122"/>
                <a:sym typeface="思源黑体旧字形 ExtraLight" pitchFamily="34" charset="-128"/>
              </a:rPr>
              <a:t>响应速度慢</a:t>
            </a:r>
            <a:endParaRPr lang="zh-CN" altLang="en-US">
              <a:solidFill>
                <a:srgbClr val="C00000"/>
              </a:solidFill>
              <a:latin typeface="华光中等线_CNKI" pitchFamily="2" charset="-122"/>
              <a:ea typeface="华光中等线_CNKI" pitchFamily="2" charset="-122"/>
              <a:sym typeface="思源黑体旧字形 ExtraLight" pitchFamily="34" charset="-128"/>
            </a:endParaRPr>
          </a:p>
          <a:p>
            <a:pPr algn="r" eaLnBrk="1" hangingPunct="1">
              <a:lnSpc>
                <a:spcPct val="150000"/>
              </a:lnSpc>
              <a:buFont typeface="Arial" panose="020B0604020202020204" pitchFamily="34" charset="0"/>
              <a:buNone/>
            </a:pPr>
            <a:r>
              <a:rPr lang="zh-CN" altLang="en-US">
                <a:solidFill>
                  <a:srgbClr val="C00000"/>
                </a:solidFill>
                <a:latin typeface="华光中等线_CNKI" pitchFamily="2" charset="-122"/>
                <a:ea typeface="华光中等线_CNKI" pitchFamily="2" charset="-122"/>
                <a:sym typeface="思源黑体旧字形 ExtraLight" pitchFamily="34" charset="-128"/>
              </a:rPr>
              <a:t>但还可以接受</a:t>
            </a:r>
            <a:endParaRPr lang="zh-CN" altLang="en-US">
              <a:solidFill>
                <a:srgbClr val="C00000"/>
              </a:solidFill>
              <a:latin typeface="华光中等线_CNKI" pitchFamily="2" charset="-122"/>
              <a:ea typeface="华光中等线_CNKI" pitchFamily="2" charset="-122"/>
              <a:sym typeface="思源黑体旧字形 ExtraLight" pitchFamily="34" charset="-128"/>
            </a:endParaRPr>
          </a:p>
        </p:txBody>
      </p:sp>
      <p:sp>
        <p:nvSpPr>
          <p:cNvPr id="76819" name="TextBox 48"/>
          <p:cNvSpPr txBox="1">
            <a:spLocks noChangeArrowheads="1"/>
          </p:cNvSpPr>
          <p:nvPr/>
        </p:nvSpPr>
        <p:spPr bwMode="auto">
          <a:xfrm>
            <a:off x="7581900" y="5129213"/>
            <a:ext cx="22621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a:solidFill>
                  <a:srgbClr val="404040"/>
                </a:solidFill>
                <a:latin typeface="华光中等线_CNKI" pitchFamily="2" charset="-122"/>
                <a:ea typeface="华光中等线_CNKI" pitchFamily="2" charset="-122"/>
                <a:sym typeface="思源黑体旧字形 ExtraLight" pitchFamily="34" charset="-128"/>
              </a:rPr>
              <a:t>感觉系统糟透了</a:t>
            </a:r>
            <a:br>
              <a:rPr lang="zh-CN" altLang="en-US">
                <a:solidFill>
                  <a:srgbClr val="404040"/>
                </a:solidFill>
                <a:latin typeface="华光中等线_CNKI" pitchFamily="2" charset="-122"/>
                <a:ea typeface="华光中等线_CNKI" pitchFamily="2" charset="-122"/>
                <a:sym typeface="思源黑体旧字形 ExtraLight" pitchFamily="34" charset="-128"/>
              </a:rPr>
            </a:br>
            <a:r>
              <a:rPr lang="zh-CN" altLang="en-US">
                <a:solidFill>
                  <a:srgbClr val="404040"/>
                </a:solidFill>
                <a:latin typeface="华光中等线_CNKI" pitchFamily="2" charset="-122"/>
                <a:ea typeface="华光中等线_CNKI" pitchFamily="2" charset="-122"/>
                <a:sym typeface="思源黑体旧字形 ExtraLight" pitchFamily="34" charset="-128"/>
              </a:rPr>
              <a:t>准备离开或重新请求</a:t>
            </a:r>
            <a:endParaRPr lang="zh-CN" altLang="en-US">
              <a:solidFill>
                <a:srgbClr val="404040"/>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文本框 43"/>
          <p:cNvSpPr txBox="1">
            <a:spLocks noChangeArrowheads="1"/>
          </p:cNvSpPr>
          <p:nvPr/>
        </p:nvSpPr>
        <p:spPr bwMode="auto">
          <a:xfrm>
            <a:off x="657225" y="708025"/>
            <a:ext cx="3481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登录接口</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压力测试结果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78851" name="图片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438" y="1498600"/>
            <a:ext cx="52070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图片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98600"/>
            <a:ext cx="52736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图片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2200275"/>
            <a:ext cx="527367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图片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00275"/>
            <a:ext cx="5273675"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
          <p:cNvSpPr/>
          <p:nvPr/>
        </p:nvSpPr>
        <p:spPr bwMode="auto">
          <a:xfrm>
            <a:off x="6523038" y="1828800"/>
            <a:ext cx="1574800" cy="177323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rPr>
              <a:t>10000</a:t>
            </a:r>
            <a:endParaRPr lang="en-US" altLang="zh-CN" sz="4400" dirty="0">
              <a:solidFill>
                <a:prstClr val="white"/>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defRPr/>
            </a:pPr>
            <a:r>
              <a:rPr lang="zh-CN" altLang="en-US" sz="1200" dirty="0">
                <a:solidFill>
                  <a:prstClr val="white"/>
                </a:solidFill>
                <a:latin typeface="华光中等线_CNKI" pitchFamily="2" charset="-122"/>
                <a:ea typeface="华光中等线_CNKI" pitchFamily="2" charset="-122"/>
                <a:sym typeface="思源黑体旧字形 ExtraLight" pitchFamily="34" charset="-128"/>
              </a:rPr>
              <a:t>并发量</a:t>
            </a:r>
            <a:endParaRPr lang="zh-CN" altLang="en-US" sz="1200" dirty="0">
              <a:solidFill>
                <a:prstClr val="white"/>
              </a:solidFill>
              <a:latin typeface="华光中等线_CNKI" pitchFamily="2" charset="-122"/>
              <a:ea typeface="华光中等线_CNKI" pitchFamily="2" charset="-122"/>
              <a:sym typeface="思源黑体旧字形 ExtraLight" pitchFamily="34" charset="-128"/>
            </a:endParaRPr>
          </a:p>
        </p:txBody>
      </p:sp>
      <p:sp>
        <p:nvSpPr>
          <p:cNvPr id="17" name="Freeform 1"/>
          <p:cNvSpPr/>
          <p:nvPr/>
        </p:nvSpPr>
        <p:spPr bwMode="auto">
          <a:xfrm>
            <a:off x="3881438" y="4027488"/>
            <a:ext cx="1731962" cy="1774825"/>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rPr>
              <a:t>5000</a:t>
            </a:r>
            <a:endPar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defRPr/>
            </a:pPr>
            <a:r>
              <a:rPr lang="zh-CN" altLang="en-US" sz="1200" dirty="0">
                <a:solidFill>
                  <a:prstClr val="white"/>
                </a:solidFill>
                <a:latin typeface="华光中等线_CNKI" pitchFamily="2" charset="-122"/>
                <a:ea typeface="华光中等线_CNKI" pitchFamily="2" charset="-122"/>
                <a:sym typeface="思源黑体旧字形 ExtraLight" pitchFamily="34" charset="-128"/>
              </a:rPr>
              <a:t>并发量</a:t>
            </a:r>
            <a:endParaRPr lang="zh-CN" altLang="en-US" sz="1200" dirty="0">
              <a:solidFill>
                <a:prstClr val="white"/>
              </a:solidFill>
              <a:latin typeface="华光中等线_CNKI" pitchFamily="2" charset="-122"/>
              <a:ea typeface="华光中等线_CNKI" pitchFamily="2" charset="-122"/>
              <a:sym typeface="思源黑体旧字形 ExtraLight" pitchFamily="34" charset="-128"/>
            </a:endParaRPr>
          </a:p>
        </p:txBody>
      </p:sp>
      <p:sp>
        <p:nvSpPr>
          <p:cNvPr id="19" name="Freeform 1"/>
          <p:cNvSpPr/>
          <p:nvPr/>
        </p:nvSpPr>
        <p:spPr bwMode="auto">
          <a:xfrm>
            <a:off x="1408113" y="1881188"/>
            <a:ext cx="1574800" cy="1773237"/>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C00000"/>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rPr>
              <a:t>2000</a:t>
            </a:r>
            <a:endPar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defRPr/>
            </a:pPr>
            <a:r>
              <a:rPr lang="zh-CN" altLang="en-US" sz="1200" dirty="0">
                <a:solidFill>
                  <a:prstClr val="white"/>
                </a:solidFill>
                <a:latin typeface="华光中等线_CNKI" pitchFamily="2" charset="-122"/>
                <a:ea typeface="华光中等线_CNKI" pitchFamily="2" charset="-122"/>
                <a:sym typeface="思源黑体旧字形 ExtraLight" pitchFamily="34" charset="-128"/>
              </a:rPr>
              <a:t>并发量</a:t>
            </a:r>
            <a:endParaRPr lang="zh-CN" altLang="en-US" sz="1200" dirty="0">
              <a:solidFill>
                <a:prstClr val="white"/>
              </a:solidFill>
              <a:latin typeface="华光中等线_CNKI" pitchFamily="2" charset="-122"/>
              <a:ea typeface="华光中等线_CNKI" pitchFamily="2" charset="-122"/>
              <a:sym typeface="思源黑体旧字形 ExtraLight" pitchFamily="34" charset="-128"/>
            </a:endParaRPr>
          </a:p>
        </p:txBody>
      </p:sp>
      <p:sp>
        <p:nvSpPr>
          <p:cNvPr id="80901" name="TextBox 54"/>
          <p:cNvSpPr txBox="1">
            <a:spLocks noChangeArrowheads="1"/>
          </p:cNvSpPr>
          <p:nvPr/>
        </p:nvSpPr>
        <p:spPr bwMode="auto">
          <a:xfrm>
            <a:off x="1398588" y="4387850"/>
            <a:ext cx="1314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latin typeface="华光中等线_CNKI" pitchFamily="2" charset="-122"/>
                <a:ea typeface="华光中等线_CNKI" pitchFamily="2" charset="-122"/>
                <a:sym typeface="思源黑体旧字形 ExtraLight" pitchFamily="34" charset="-128"/>
              </a:rPr>
              <a:t>响应时间</a:t>
            </a:r>
            <a:endParaRPr lang="zh-CN" altLang="en-US" sz="1400" b="1">
              <a:latin typeface="华光中等线_CNKI" pitchFamily="2" charset="-122"/>
              <a:ea typeface="华光中等线_CNKI" pitchFamily="2" charset="-122"/>
              <a:sym typeface="思源黑体旧字形 ExtraLight" pitchFamily="34" charset="-128"/>
            </a:endParaRPr>
          </a:p>
        </p:txBody>
      </p:sp>
      <p:sp>
        <p:nvSpPr>
          <p:cNvPr id="80902" name="TextBox 55"/>
          <p:cNvSpPr txBox="1">
            <a:spLocks noChangeArrowheads="1"/>
          </p:cNvSpPr>
          <p:nvPr/>
        </p:nvSpPr>
        <p:spPr bwMode="auto">
          <a:xfrm>
            <a:off x="1398588" y="3978275"/>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思源黑体旧字形 ExtraLight" pitchFamily="34" charset="-128"/>
                <a:ea typeface="思源黑体旧字形 ExtraLight" pitchFamily="34" charset="-128"/>
                <a:sym typeface="思源黑体旧字形 ExtraLight" pitchFamily="34" charset="-128"/>
              </a:rPr>
              <a:t>0.194s</a:t>
            </a:r>
            <a:endParaRPr lang="en-US" altLang="zh-CN" sz="2800">
              <a:latin typeface="思源黑体旧字形 ExtraLight" pitchFamily="34" charset="-128"/>
              <a:ea typeface="思源黑体旧字形 ExtraLight" pitchFamily="34" charset="-128"/>
              <a:sym typeface="思源黑体旧字形 ExtraLight" pitchFamily="34" charset="-128"/>
            </a:endParaRPr>
          </a:p>
        </p:txBody>
      </p:sp>
      <p:sp>
        <p:nvSpPr>
          <p:cNvPr id="80903" name="TextBox 54"/>
          <p:cNvSpPr txBox="1">
            <a:spLocks noChangeArrowheads="1"/>
          </p:cNvSpPr>
          <p:nvPr/>
        </p:nvSpPr>
        <p:spPr bwMode="auto">
          <a:xfrm>
            <a:off x="1406525" y="5389563"/>
            <a:ext cx="13128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solidFill>
                  <a:srgbClr val="C00000"/>
                </a:solidFill>
                <a:latin typeface="华光中等线_CNKI" pitchFamily="2" charset="-122"/>
                <a:ea typeface="华光中等线_CNKI" pitchFamily="2" charset="-122"/>
                <a:sym typeface="思源黑体旧字形 ExtraLight" pitchFamily="34" charset="-128"/>
              </a:rPr>
              <a:t>错误率</a:t>
            </a:r>
            <a:endParaRPr lang="zh-CN" altLang="en-US" sz="1400" b="1">
              <a:solidFill>
                <a:srgbClr val="C00000"/>
              </a:solidFill>
              <a:latin typeface="华光中等线_CNKI" pitchFamily="2" charset="-122"/>
              <a:ea typeface="华光中等线_CNKI" pitchFamily="2" charset="-122"/>
              <a:sym typeface="思源黑体旧字形 ExtraLight" pitchFamily="34" charset="-128"/>
            </a:endParaRPr>
          </a:p>
        </p:txBody>
      </p:sp>
      <p:sp>
        <p:nvSpPr>
          <p:cNvPr id="80904" name="TextBox 55"/>
          <p:cNvSpPr txBox="1">
            <a:spLocks noChangeArrowheads="1"/>
          </p:cNvSpPr>
          <p:nvPr/>
        </p:nvSpPr>
        <p:spPr bwMode="auto">
          <a:xfrm>
            <a:off x="1406525" y="4978400"/>
            <a:ext cx="1166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rPr>
              <a:t>0.00%</a:t>
            </a:r>
            <a:endPar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80905" name="TextBox 54"/>
          <p:cNvSpPr txBox="1">
            <a:spLocks noChangeArrowheads="1"/>
          </p:cNvSpPr>
          <p:nvPr/>
        </p:nvSpPr>
        <p:spPr bwMode="auto">
          <a:xfrm>
            <a:off x="3994150" y="2373313"/>
            <a:ext cx="13128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latin typeface="华光中等线_CNKI" pitchFamily="2" charset="-122"/>
                <a:ea typeface="华光中等线_CNKI" pitchFamily="2" charset="-122"/>
                <a:sym typeface="思源黑体旧字形 ExtraLight" pitchFamily="34" charset="-128"/>
              </a:rPr>
              <a:t>响应时间</a:t>
            </a:r>
            <a:endParaRPr lang="zh-CN" altLang="en-US" sz="1400" b="1">
              <a:latin typeface="华光中等线_CNKI" pitchFamily="2" charset="-122"/>
              <a:ea typeface="华光中等线_CNKI" pitchFamily="2" charset="-122"/>
              <a:sym typeface="思源黑体旧字形 ExtraLight" pitchFamily="34" charset="-128"/>
            </a:endParaRPr>
          </a:p>
        </p:txBody>
      </p:sp>
      <p:sp>
        <p:nvSpPr>
          <p:cNvPr id="80906" name="TextBox 55"/>
          <p:cNvSpPr txBox="1">
            <a:spLocks noChangeArrowheads="1"/>
          </p:cNvSpPr>
          <p:nvPr/>
        </p:nvSpPr>
        <p:spPr bwMode="auto">
          <a:xfrm>
            <a:off x="3994150" y="1962150"/>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思源黑体旧字形 ExtraLight" pitchFamily="34" charset="-128"/>
                <a:ea typeface="思源黑体旧字形 ExtraLight" pitchFamily="34" charset="-128"/>
                <a:sym typeface="思源黑体旧字形 ExtraLight" pitchFamily="34" charset="-128"/>
              </a:rPr>
              <a:t>0.340s</a:t>
            </a:r>
            <a:endParaRPr lang="en-US" altLang="zh-CN" sz="2800">
              <a:latin typeface="思源黑体旧字形 ExtraLight" pitchFamily="34" charset="-128"/>
              <a:ea typeface="思源黑体旧字形 ExtraLight" pitchFamily="34" charset="-128"/>
              <a:sym typeface="思源黑体旧字形 ExtraLight" pitchFamily="34" charset="-128"/>
            </a:endParaRPr>
          </a:p>
        </p:txBody>
      </p:sp>
      <p:sp>
        <p:nvSpPr>
          <p:cNvPr id="80907" name="TextBox 54"/>
          <p:cNvSpPr txBox="1">
            <a:spLocks noChangeArrowheads="1"/>
          </p:cNvSpPr>
          <p:nvPr/>
        </p:nvSpPr>
        <p:spPr bwMode="auto">
          <a:xfrm>
            <a:off x="4000500" y="3373438"/>
            <a:ext cx="1314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solidFill>
                  <a:srgbClr val="C00000"/>
                </a:solidFill>
                <a:latin typeface="华光中等线_CNKI" pitchFamily="2" charset="-122"/>
                <a:ea typeface="华光中等线_CNKI" pitchFamily="2" charset="-122"/>
                <a:sym typeface="思源黑体旧字形 ExtraLight" pitchFamily="34" charset="-128"/>
              </a:rPr>
              <a:t>错误率</a:t>
            </a:r>
            <a:endParaRPr lang="zh-CN" altLang="en-US" sz="1400" b="1">
              <a:solidFill>
                <a:srgbClr val="C00000"/>
              </a:solidFill>
              <a:latin typeface="华光中等线_CNKI" pitchFamily="2" charset="-122"/>
              <a:ea typeface="华光中等线_CNKI" pitchFamily="2" charset="-122"/>
              <a:sym typeface="思源黑体旧字形 ExtraLight" pitchFamily="34" charset="-128"/>
            </a:endParaRPr>
          </a:p>
        </p:txBody>
      </p:sp>
      <p:sp>
        <p:nvSpPr>
          <p:cNvPr id="80908" name="TextBox 55"/>
          <p:cNvSpPr txBox="1">
            <a:spLocks noChangeArrowheads="1"/>
          </p:cNvSpPr>
          <p:nvPr/>
        </p:nvSpPr>
        <p:spPr bwMode="auto">
          <a:xfrm>
            <a:off x="4000500" y="2963863"/>
            <a:ext cx="1166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rPr>
              <a:t>0.00%</a:t>
            </a:r>
            <a:endPar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80909" name="TextBox 54"/>
          <p:cNvSpPr txBox="1">
            <a:spLocks noChangeArrowheads="1"/>
          </p:cNvSpPr>
          <p:nvPr/>
        </p:nvSpPr>
        <p:spPr bwMode="auto">
          <a:xfrm>
            <a:off x="6669088" y="4387850"/>
            <a:ext cx="13128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latin typeface="华光中等线_CNKI" pitchFamily="2" charset="-122"/>
                <a:ea typeface="华光中等线_CNKI" pitchFamily="2" charset="-122"/>
                <a:sym typeface="思源黑体旧字形 ExtraLight" pitchFamily="34" charset="-128"/>
              </a:rPr>
              <a:t>响应时间</a:t>
            </a:r>
            <a:endParaRPr lang="zh-CN" altLang="en-US" sz="1400" b="1">
              <a:latin typeface="华光中等线_CNKI" pitchFamily="2" charset="-122"/>
              <a:ea typeface="华光中等线_CNKI" pitchFamily="2" charset="-122"/>
              <a:sym typeface="思源黑体旧字形 ExtraLight" pitchFamily="34" charset="-128"/>
            </a:endParaRPr>
          </a:p>
        </p:txBody>
      </p:sp>
      <p:sp>
        <p:nvSpPr>
          <p:cNvPr id="80910" name="TextBox 55"/>
          <p:cNvSpPr txBox="1">
            <a:spLocks noChangeArrowheads="1"/>
          </p:cNvSpPr>
          <p:nvPr/>
        </p:nvSpPr>
        <p:spPr bwMode="auto">
          <a:xfrm>
            <a:off x="6669088" y="3978275"/>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思源黑体旧字形 ExtraLight" pitchFamily="34" charset="-128"/>
                <a:ea typeface="思源黑体旧字形 ExtraLight" pitchFamily="34" charset="-128"/>
                <a:sym typeface="思源黑体旧字形 ExtraLight" pitchFamily="34" charset="-128"/>
              </a:rPr>
              <a:t>1.108s</a:t>
            </a:r>
            <a:endParaRPr lang="en-US" altLang="zh-CN" sz="2800">
              <a:latin typeface="思源黑体旧字形 ExtraLight" pitchFamily="34" charset="-128"/>
              <a:ea typeface="思源黑体旧字形 ExtraLight" pitchFamily="34" charset="-128"/>
              <a:sym typeface="思源黑体旧字形 ExtraLight" pitchFamily="34" charset="-128"/>
            </a:endParaRPr>
          </a:p>
        </p:txBody>
      </p:sp>
      <p:sp>
        <p:nvSpPr>
          <p:cNvPr id="80911" name="TextBox 54"/>
          <p:cNvSpPr txBox="1">
            <a:spLocks noChangeArrowheads="1"/>
          </p:cNvSpPr>
          <p:nvPr/>
        </p:nvSpPr>
        <p:spPr bwMode="auto">
          <a:xfrm>
            <a:off x="6675438" y="5389563"/>
            <a:ext cx="1314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solidFill>
                  <a:srgbClr val="C00000"/>
                </a:solidFill>
                <a:latin typeface="华光中等线_CNKI" pitchFamily="2" charset="-122"/>
                <a:ea typeface="华光中等线_CNKI" pitchFamily="2" charset="-122"/>
                <a:sym typeface="思源黑体旧字形 ExtraLight" pitchFamily="34" charset="-128"/>
              </a:rPr>
              <a:t>错误率</a:t>
            </a:r>
            <a:endParaRPr lang="zh-CN" altLang="en-US" sz="1400" b="1">
              <a:solidFill>
                <a:srgbClr val="C00000"/>
              </a:solidFill>
              <a:latin typeface="华光中等线_CNKI" pitchFamily="2" charset="-122"/>
              <a:ea typeface="华光中等线_CNKI" pitchFamily="2" charset="-122"/>
              <a:sym typeface="思源黑体旧字形 ExtraLight" pitchFamily="34" charset="-128"/>
            </a:endParaRPr>
          </a:p>
        </p:txBody>
      </p:sp>
      <p:sp>
        <p:nvSpPr>
          <p:cNvPr id="80912" name="TextBox 55"/>
          <p:cNvSpPr txBox="1">
            <a:spLocks noChangeArrowheads="1"/>
          </p:cNvSpPr>
          <p:nvPr/>
        </p:nvSpPr>
        <p:spPr bwMode="auto">
          <a:xfrm>
            <a:off x="6675438" y="4978400"/>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rPr>
              <a:t>25.10%</a:t>
            </a:r>
            <a:endPar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24" name="Freeform 1"/>
          <p:cNvSpPr/>
          <p:nvPr/>
        </p:nvSpPr>
        <p:spPr bwMode="auto">
          <a:xfrm>
            <a:off x="9201150" y="4027488"/>
            <a:ext cx="1576388" cy="1774825"/>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chemeClr val="tx1">
              <a:lumMod val="75000"/>
              <a:lumOff val="25000"/>
            </a:schemeClr>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sz="3600" dirty="0">
                <a:solidFill>
                  <a:prstClr val="white"/>
                </a:solidFill>
                <a:latin typeface="思源黑体旧字形 ExtraLight" pitchFamily="34" charset="-128"/>
                <a:ea typeface="思源黑体旧字形 ExtraLight" pitchFamily="34" charset="-128"/>
                <a:sym typeface="思源黑体旧字形 ExtraLight" pitchFamily="34" charset="-128"/>
              </a:rPr>
              <a:t>12000</a:t>
            </a:r>
            <a:endParaRPr lang="en-US" altLang="zh-CN" sz="4400" dirty="0">
              <a:solidFill>
                <a:prstClr val="white"/>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defRPr/>
            </a:pPr>
            <a:r>
              <a:rPr lang="zh-CN" altLang="en-US" sz="1200" dirty="0">
                <a:solidFill>
                  <a:prstClr val="white"/>
                </a:solidFill>
                <a:latin typeface="华光中等线_CNKI" pitchFamily="2" charset="-122"/>
                <a:ea typeface="华光中等线_CNKI" pitchFamily="2" charset="-122"/>
                <a:sym typeface="思源黑体旧字形 ExtraLight" pitchFamily="34" charset="-128"/>
              </a:rPr>
              <a:t>并发量</a:t>
            </a:r>
            <a:endParaRPr lang="zh-CN" altLang="en-US" sz="1200" dirty="0">
              <a:solidFill>
                <a:prstClr val="white"/>
              </a:solidFill>
              <a:latin typeface="华光中等线_CNKI" pitchFamily="2" charset="-122"/>
              <a:ea typeface="华光中等线_CNKI" pitchFamily="2" charset="-122"/>
              <a:sym typeface="思源黑体旧字形 ExtraLight" pitchFamily="34" charset="-128"/>
            </a:endParaRPr>
          </a:p>
        </p:txBody>
      </p:sp>
      <p:sp>
        <p:nvSpPr>
          <p:cNvPr id="80914" name="TextBox 54"/>
          <p:cNvSpPr txBox="1">
            <a:spLocks noChangeArrowheads="1"/>
          </p:cNvSpPr>
          <p:nvPr/>
        </p:nvSpPr>
        <p:spPr bwMode="auto">
          <a:xfrm>
            <a:off x="9313863" y="2373313"/>
            <a:ext cx="1314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latin typeface="华光中等线_CNKI" pitchFamily="2" charset="-122"/>
                <a:ea typeface="华光中等线_CNKI" pitchFamily="2" charset="-122"/>
                <a:sym typeface="思源黑体旧字形 ExtraLight" pitchFamily="34" charset="-128"/>
              </a:rPr>
              <a:t>响应时间</a:t>
            </a:r>
            <a:endParaRPr lang="zh-CN" altLang="en-US" sz="1400" b="1">
              <a:latin typeface="华光中等线_CNKI" pitchFamily="2" charset="-122"/>
              <a:ea typeface="华光中等线_CNKI" pitchFamily="2" charset="-122"/>
              <a:sym typeface="思源黑体旧字形 ExtraLight" pitchFamily="34" charset="-128"/>
            </a:endParaRPr>
          </a:p>
        </p:txBody>
      </p:sp>
      <p:sp>
        <p:nvSpPr>
          <p:cNvPr id="80915" name="TextBox 55"/>
          <p:cNvSpPr txBox="1">
            <a:spLocks noChangeArrowheads="1"/>
          </p:cNvSpPr>
          <p:nvPr/>
        </p:nvSpPr>
        <p:spPr bwMode="auto">
          <a:xfrm>
            <a:off x="9313863" y="1962150"/>
            <a:ext cx="1262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latin typeface="思源黑体旧字形 ExtraLight" pitchFamily="34" charset="-128"/>
                <a:ea typeface="思源黑体旧字形 ExtraLight" pitchFamily="34" charset="-128"/>
                <a:sym typeface="思源黑体旧字形 ExtraLight" pitchFamily="34" charset="-128"/>
              </a:rPr>
              <a:t>0.616s</a:t>
            </a:r>
            <a:endParaRPr lang="en-US" altLang="zh-CN" sz="2800">
              <a:latin typeface="思源黑体旧字形 ExtraLight" pitchFamily="34" charset="-128"/>
              <a:ea typeface="思源黑体旧字形 ExtraLight" pitchFamily="34" charset="-128"/>
              <a:sym typeface="思源黑体旧字形 ExtraLight" pitchFamily="34" charset="-128"/>
            </a:endParaRPr>
          </a:p>
        </p:txBody>
      </p:sp>
      <p:sp>
        <p:nvSpPr>
          <p:cNvPr id="80916" name="TextBox 54"/>
          <p:cNvSpPr txBox="1">
            <a:spLocks noChangeArrowheads="1"/>
          </p:cNvSpPr>
          <p:nvPr/>
        </p:nvSpPr>
        <p:spPr bwMode="auto">
          <a:xfrm>
            <a:off x="9320213" y="3373438"/>
            <a:ext cx="1314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400" b="1">
                <a:solidFill>
                  <a:srgbClr val="C00000"/>
                </a:solidFill>
                <a:latin typeface="华光中等线_CNKI" pitchFamily="2" charset="-122"/>
                <a:ea typeface="华光中等线_CNKI" pitchFamily="2" charset="-122"/>
                <a:sym typeface="思源黑体旧字形 ExtraLight" pitchFamily="34" charset="-128"/>
              </a:rPr>
              <a:t>错误率</a:t>
            </a:r>
            <a:endParaRPr lang="zh-CN" altLang="en-US" sz="1400" b="1">
              <a:solidFill>
                <a:srgbClr val="C00000"/>
              </a:solidFill>
              <a:latin typeface="华光中等线_CNKI" pitchFamily="2" charset="-122"/>
              <a:ea typeface="华光中等线_CNKI" pitchFamily="2" charset="-122"/>
              <a:sym typeface="思源黑体旧字形 ExtraLight" pitchFamily="34" charset="-128"/>
            </a:endParaRPr>
          </a:p>
        </p:txBody>
      </p:sp>
      <p:sp>
        <p:nvSpPr>
          <p:cNvPr id="80917" name="TextBox 55"/>
          <p:cNvSpPr txBox="1">
            <a:spLocks noChangeArrowheads="1"/>
          </p:cNvSpPr>
          <p:nvPr/>
        </p:nvSpPr>
        <p:spPr bwMode="auto">
          <a:xfrm>
            <a:off x="9320213" y="2963863"/>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rPr>
              <a:t>84.58%</a:t>
            </a:r>
            <a:endParaRPr lang="en-US" altLang="zh-CN" sz="2800">
              <a:solidFill>
                <a:srgbClr val="C00000"/>
              </a:solidFill>
              <a:latin typeface="思源黑体旧字形 ExtraLight" pitchFamily="34" charset="-128"/>
              <a:ea typeface="思源黑体旧字形 ExtraLight" pitchFamily="34" charset="-128"/>
              <a:sym typeface="思源黑体旧字形 ExtraLight" pitchFamily="34" charset="-128"/>
            </a:endParaRPr>
          </a:p>
        </p:txBody>
      </p:sp>
      <p:sp>
        <p:nvSpPr>
          <p:cNvPr id="80918" name="文本框 43"/>
          <p:cNvSpPr txBox="1">
            <a:spLocks noChangeArrowheads="1"/>
          </p:cNvSpPr>
          <p:nvPr/>
        </p:nvSpPr>
        <p:spPr bwMode="auto">
          <a:xfrm>
            <a:off x="657225" y="708025"/>
            <a:ext cx="3481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登录接口</a:t>
            </a:r>
            <a:r>
              <a:rPr lang="en-US" altLang="zh-CN" sz="2400" b="1">
                <a:solidFill>
                  <a:srgbClr val="595959"/>
                </a:solidFill>
                <a:latin typeface="华光中等线_CNKI" pitchFamily="2" charset="-122"/>
                <a:ea typeface="华光中等线_CNKI" pitchFamily="2" charset="-122"/>
                <a:sym typeface="思源黑体旧字形 ExtraLight" pitchFamily="34" charset="-128"/>
              </a:rPr>
              <a:t>-</a:t>
            </a:r>
            <a:r>
              <a:rPr lang="zh-CN" altLang="en-US" sz="2400" b="1">
                <a:solidFill>
                  <a:srgbClr val="595959"/>
                </a:solidFill>
                <a:latin typeface="华光中等线_CNKI" pitchFamily="2" charset="-122"/>
                <a:ea typeface="华光中等线_CNKI" pitchFamily="2" charset="-122"/>
                <a:sym typeface="思源黑体旧字形 ExtraLight" pitchFamily="34" charset="-128"/>
              </a:rPr>
              <a:t>压力测试结果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cxnSp>
        <p:nvCxnSpPr>
          <p:cNvPr id="94" name="直接连接符 93"/>
          <p:cNvCxnSpPr/>
          <p:nvPr/>
        </p:nvCxnSpPr>
        <p:spPr>
          <a:xfrm>
            <a:off x="3444875" y="2552700"/>
            <a:ext cx="0" cy="38131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935663" y="555625"/>
            <a:ext cx="0" cy="38131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8726488" y="2541588"/>
            <a:ext cx="0" cy="38131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43"/>
          <p:cNvSpPr txBox="1">
            <a:spLocks noChangeArrowheads="1"/>
          </p:cNvSpPr>
          <p:nvPr/>
        </p:nvSpPr>
        <p:spPr bwMode="auto">
          <a:xfrm>
            <a:off x="642938" y="677863"/>
            <a:ext cx="2039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压力测试小结</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82947" name="文本框 1"/>
          <p:cNvSpPr txBox="1">
            <a:spLocks noChangeArrowheads="1"/>
          </p:cNvSpPr>
          <p:nvPr/>
        </p:nvSpPr>
        <p:spPr bwMode="auto">
          <a:xfrm>
            <a:off x="1277938" y="1617663"/>
            <a:ext cx="9953625"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300000"/>
              </a:lnSpc>
              <a:buFont typeface="Wingdings" panose="05000000000000000000" pitchFamily="2" charset="2"/>
              <a:buChar char="p"/>
            </a:pPr>
            <a:r>
              <a:rPr lang="zh-CN" altLang="en-US" sz="2400">
                <a:ea typeface="华光中等线_CNKI" pitchFamily="2" charset="-122"/>
              </a:rPr>
              <a:t>当并发量小于</a:t>
            </a:r>
            <a:r>
              <a:rPr lang="en-US" altLang="zh-CN" sz="2400">
                <a:ea typeface="华光中等线_CNKI" pitchFamily="2" charset="-122"/>
              </a:rPr>
              <a:t>1W</a:t>
            </a:r>
            <a:r>
              <a:rPr lang="zh-CN" altLang="en-US" sz="2400">
                <a:ea typeface="华光中等线_CNKI" pitchFamily="2" charset="-122"/>
              </a:rPr>
              <a:t>时，登录响应时间很短，错误率很小，可以正常使用。</a:t>
            </a:r>
            <a:endParaRPr lang="en-US" altLang="zh-CN" sz="2400">
              <a:ea typeface="华光中等线_CNKI" pitchFamily="2" charset="-122"/>
            </a:endParaRPr>
          </a:p>
          <a:p>
            <a:pPr eaLnBrk="1" hangingPunct="1">
              <a:lnSpc>
                <a:spcPct val="300000"/>
              </a:lnSpc>
              <a:buFont typeface="Wingdings" panose="05000000000000000000" pitchFamily="2" charset="2"/>
              <a:buChar char="p"/>
            </a:pPr>
            <a:r>
              <a:rPr lang="zh-CN" altLang="en-US" sz="2400">
                <a:ea typeface="华光中等线_CNKI" pitchFamily="2" charset="-122"/>
              </a:rPr>
              <a:t>当并发量大于</a:t>
            </a:r>
            <a:r>
              <a:rPr lang="en-US" altLang="zh-CN" sz="2400">
                <a:ea typeface="华光中等线_CNKI" pitchFamily="2" charset="-122"/>
              </a:rPr>
              <a:t>1W</a:t>
            </a:r>
            <a:r>
              <a:rPr lang="zh-CN" altLang="en-US" sz="2400">
                <a:ea typeface="华光中等线_CNKI" pitchFamily="2" charset="-122"/>
              </a:rPr>
              <a:t>时，错误率指数上升，无法正常实现功能。</a:t>
            </a:r>
            <a:endParaRPr lang="en-US" altLang="zh-CN" sz="2400">
              <a:ea typeface="华光中等线_CNKI" pitchFamily="2" charset="-122"/>
            </a:endParaRPr>
          </a:p>
          <a:p>
            <a:pPr eaLnBrk="1" hangingPunct="1">
              <a:lnSpc>
                <a:spcPct val="300000"/>
              </a:lnSpc>
              <a:buFont typeface="Wingdings" panose="05000000000000000000" pitchFamily="2" charset="2"/>
              <a:buChar char="p"/>
            </a:pPr>
            <a:r>
              <a:rPr lang="zh-CN" altLang="en-US" sz="2400">
                <a:ea typeface="华光中等线_CNKI" pitchFamily="2" charset="-122"/>
              </a:rPr>
              <a:t>作为一个服务类的平台，承载能力较低，不能满足现在互联网的需求。</a:t>
            </a:r>
            <a:endParaRPr lang="zh-CN" altLang="en-US" sz="2400">
              <a:ea typeface="华光中等线_CNKI" pitchFamily="2" charset="-122"/>
            </a:endParaRPr>
          </a:p>
          <a:p>
            <a:pPr eaLnBrk="1" hangingPunct="1">
              <a:lnSpc>
                <a:spcPct val="300000"/>
              </a:lnSpc>
              <a:buFont typeface="Wingdings" panose="05000000000000000000" pitchFamily="2" charset="2"/>
              <a:buChar char="p"/>
            </a:pPr>
            <a:endParaRPr lang="en-US" altLang="zh-CN" sz="2400">
              <a:ea typeface="华光中等线_CNKI" pitchFamily="2" charset="-122"/>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srcRect/>
          <a:stretch>
            <a:fillRect/>
          </a:stretch>
        </p:blipFill>
        <p:spPr>
          <a:xfrm>
            <a:off x="7077456" y="507998"/>
            <a:ext cx="4537063" cy="5854691"/>
          </a:xfrm>
          <a:custGeom>
            <a:avLst/>
            <a:gdLst>
              <a:gd name="connsiteX0" fmla="*/ 3396521 w 5401456"/>
              <a:gd name="connsiteY0" fmla="*/ 0 h 6872989"/>
              <a:gd name="connsiteX1" fmla="*/ 5401456 w 5401456"/>
              <a:gd name="connsiteY1" fmla="*/ 0 h 6872989"/>
              <a:gd name="connsiteX2" fmla="*/ 2169827 w 5401456"/>
              <a:gd name="connsiteY2" fmla="*/ 6872989 h 6872989"/>
              <a:gd name="connsiteX3" fmla="*/ 0 w 5401456"/>
              <a:gd name="connsiteY3" fmla="*/ 6872989 h 6872989"/>
            </a:gdLst>
            <a:ahLst/>
            <a:cxnLst>
              <a:cxn ang="0">
                <a:pos x="connsiteX0" y="connsiteY0"/>
              </a:cxn>
              <a:cxn ang="0">
                <a:pos x="connsiteX1" y="connsiteY1"/>
              </a:cxn>
              <a:cxn ang="0">
                <a:pos x="connsiteX2" y="connsiteY2"/>
              </a:cxn>
              <a:cxn ang="0">
                <a:pos x="connsiteX3" y="connsiteY3"/>
              </a:cxn>
            </a:cxnLst>
            <a:rect l="l" t="t" r="r" b="b"/>
            <a:pathLst>
              <a:path w="5401456" h="6872989">
                <a:moveTo>
                  <a:pt x="3396521" y="0"/>
                </a:moveTo>
                <a:lnTo>
                  <a:pt x="5401456" y="0"/>
                </a:lnTo>
                <a:lnTo>
                  <a:pt x="2169827" y="6872989"/>
                </a:lnTo>
                <a:lnTo>
                  <a:pt x="0" y="6872989"/>
                </a:lnTo>
                <a:close/>
              </a:path>
            </a:pathLst>
          </a:custGeom>
        </p:spPr>
      </p:pic>
      <p:sp>
        <p:nvSpPr>
          <p:cNvPr id="7" name="矩形 6"/>
          <p:cNvSpPr/>
          <p:nvPr/>
        </p:nvSpPr>
        <p:spPr>
          <a:xfrm rot="2700000">
            <a:off x="2740819" y="4071144"/>
            <a:ext cx="369887" cy="371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 name="矩形 7"/>
          <p:cNvSpPr/>
          <p:nvPr/>
        </p:nvSpPr>
        <p:spPr>
          <a:xfrm rot="2700000">
            <a:off x="3411538" y="4027488"/>
            <a:ext cx="182562" cy="182562"/>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sp>
        <p:nvSpPr>
          <p:cNvPr id="84997" name="文本框 8"/>
          <p:cNvSpPr txBox="1">
            <a:spLocks noChangeArrowheads="1"/>
          </p:cNvSpPr>
          <p:nvPr/>
        </p:nvSpPr>
        <p:spPr bwMode="auto">
          <a:xfrm>
            <a:off x="2776538" y="2808288"/>
            <a:ext cx="1962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PART</a:t>
            </a:r>
            <a:endPar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a:p>
            <a:pPr algn="ctr" eaLnBrk="1" hangingPunct="1">
              <a:buFont typeface="Arial" panose="020B0604020202020204" pitchFamily="34" charset="0"/>
              <a:buNone/>
            </a:pPr>
            <a:r>
              <a:rPr lang="en-US" altLang="zh-CN" sz="3600" b="1">
                <a:solidFill>
                  <a:srgbClr val="444444"/>
                </a:solidFill>
                <a:latin typeface="思源黑体旧字形 ExtraLight" pitchFamily="34" charset="-128"/>
                <a:ea typeface="思源黑体旧字形 ExtraLight" pitchFamily="34" charset="-128"/>
                <a:sym typeface="思源黑体旧字形 ExtraLight" pitchFamily="34" charset="-128"/>
              </a:rPr>
              <a:t>05</a:t>
            </a:r>
            <a:endParaRPr lang="zh-CN" altLang="en-US" sz="3600" b="1">
              <a:solidFill>
                <a:srgbClr val="444444"/>
              </a:solidFill>
              <a:latin typeface="思源黑体旧字形 ExtraLight" pitchFamily="34" charset="-128"/>
              <a:ea typeface="思源黑体旧字形 ExtraLight" pitchFamily="34" charset="-128"/>
              <a:sym typeface="思源黑体旧字形 ExtraLight" pitchFamily="34" charset="-128"/>
            </a:endParaRPr>
          </a:p>
        </p:txBody>
      </p:sp>
      <p:sp>
        <p:nvSpPr>
          <p:cNvPr id="84998" name="文本框 13"/>
          <p:cNvSpPr txBox="1">
            <a:spLocks noChangeArrowheads="1"/>
          </p:cNvSpPr>
          <p:nvPr/>
        </p:nvSpPr>
        <p:spPr bwMode="auto">
          <a:xfrm>
            <a:off x="4770438" y="2827338"/>
            <a:ext cx="2243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3200" b="1">
                <a:solidFill>
                  <a:srgbClr val="595959"/>
                </a:solidFill>
                <a:latin typeface="华光中等线_CNKI" pitchFamily="2" charset="-122"/>
                <a:ea typeface="华光中等线_CNKI" pitchFamily="2" charset="-122"/>
                <a:sym typeface="思源黑体旧字形 ExtraLight" pitchFamily="34" charset="-128"/>
              </a:rPr>
              <a:t>自动化测试</a:t>
            </a:r>
            <a:endParaRPr lang="zh-CN" altLang="en-US" sz="3200" b="1">
              <a:solidFill>
                <a:srgbClr val="595959"/>
              </a:solidFill>
              <a:latin typeface="华光中等线_CNKI" pitchFamily="2" charset="-122"/>
              <a:ea typeface="华光中等线_CNKI" pitchFamily="2" charset="-122"/>
              <a:sym typeface="思源黑体旧字形 ExtraLight" pitchFamily="34" charset="-128"/>
            </a:endParaRPr>
          </a:p>
        </p:txBody>
      </p:sp>
      <p:grpSp>
        <p:nvGrpSpPr>
          <p:cNvPr id="84999" name="组合 11"/>
          <p:cNvGrpSpPr/>
          <p:nvPr/>
        </p:nvGrpSpPr>
        <p:grpSpPr bwMode="auto">
          <a:xfrm>
            <a:off x="555625" y="2563813"/>
            <a:ext cx="5907088" cy="109537"/>
            <a:chOff x="538843" y="2563318"/>
            <a:chExt cx="5906926" cy="109452"/>
          </a:xfrm>
        </p:grpSpPr>
        <p:cxnSp>
          <p:nvCxnSpPr>
            <p:cNvPr id="13" name="直接连接符 12"/>
            <p:cNvCxnSpPr/>
            <p:nvPr/>
          </p:nvCxnSpPr>
          <p:spPr>
            <a:xfrm>
              <a:off x="538843" y="2672770"/>
              <a:ext cx="589263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56754" y="2563318"/>
              <a:ext cx="1289015" cy="1094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zh-CN" altLang="en-US" noProof="1">
                <a:solidFill>
                  <a:srgbClr val="FFFFFF"/>
                </a:solidFill>
                <a:latin typeface="思源黑体旧字形 ExtraLight" pitchFamily="34" charset="-128"/>
                <a:ea typeface="思源黑体旧字形 ExtraLight" pitchFamily="34" charset="-128"/>
                <a:sym typeface="思源黑体旧字形 ExtraLight" pitchFamily="34" charset="-128"/>
              </a:endParaRPr>
            </a:p>
          </p:txBody>
        </p:sp>
      </p:gr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35"/>
          <p:cNvPicPr>
            <a:picLocks noChangeAspect="1" noChangeArrowheads="1"/>
          </p:cNvPicPr>
          <p:nvPr/>
        </p:nvPicPr>
        <p:blipFill>
          <a:blip r:embed="rId1">
            <a:extLst>
              <a:ext uri="{28A0092B-C50C-407E-A947-70E740481C1C}">
                <a14:useLocalDpi xmlns:a14="http://schemas.microsoft.com/office/drawing/2010/main" val="0"/>
              </a:ext>
            </a:extLst>
          </a:blip>
          <a:srcRect l="4791" r="4791"/>
          <a:stretch>
            <a:fillRect/>
          </a:stretch>
        </p:blipFill>
        <p:spPr bwMode="auto">
          <a:xfrm>
            <a:off x="5634038" y="1817688"/>
            <a:ext cx="51562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3" name="组合 2"/>
          <p:cNvGrpSpPr/>
          <p:nvPr/>
        </p:nvGrpSpPr>
        <p:grpSpPr bwMode="auto">
          <a:xfrm>
            <a:off x="4492625" y="2665413"/>
            <a:ext cx="719138" cy="719137"/>
            <a:chOff x="3929041" y="4207468"/>
            <a:chExt cx="718780" cy="719061"/>
          </a:xfrm>
        </p:grpSpPr>
        <p:sp>
          <p:nvSpPr>
            <p:cNvPr id="12" name="Oval 25"/>
            <p:cNvSpPr/>
            <p:nvPr/>
          </p:nvSpPr>
          <p:spPr>
            <a:xfrm>
              <a:off x="3929041" y="4207468"/>
              <a:ext cx="718780" cy="719061"/>
            </a:xfrm>
            <a:prstGeom prst="ellipse">
              <a:avLst/>
            </a:prstGeom>
            <a:solidFill>
              <a:schemeClr val="tx1">
                <a:lumMod val="75000"/>
                <a:lumOff val="25000"/>
              </a:schemeClr>
            </a:solidFill>
            <a:ln w="25400">
              <a:noFill/>
            </a:ln>
            <a:effectLst>
              <a:outerShdw blurRad="1651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stStyle>
            <a:p>
              <a:pPr algn="ctr">
                <a:buFont typeface="Arial" panose="020B0604020202020204" pitchFamily="34" charset="0"/>
                <a:buNone/>
                <a:defRPr/>
              </a:pPr>
              <a:endParaRPr lang="en-US" altLang="zh-CN" sz="1600" noProof="1">
                <a:solidFill>
                  <a:srgbClr val="FEFABC"/>
                </a:solidFill>
                <a:latin typeface="思源黑体旧字形 ExtraLight" pitchFamily="34" charset="-128"/>
                <a:ea typeface="思源黑体旧字形 ExtraLight" pitchFamily="34" charset="-128"/>
                <a:sym typeface="思源黑体旧字形 ExtraLight" pitchFamily="34" charset="-128"/>
              </a:endParaRPr>
            </a:p>
          </p:txBody>
        </p:sp>
        <p:sp>
          <p:nvSpPr>
            <p:cNvPr id="87049" name="Freeform 131"/>
            <p:cNvSpPr>
              <a:spLocks noChangeAspect="1" noEditPoints="1" noChangeArrowheads="1"/>
            </p:cNvSpPr>
            <p:nvPr/>
          </p:nvSpPr>
          <p:spPr bwMode="auto">
            <a:xfrm>
              <a:off x="4122094" y="4383083"/>
              <a:ext cx="348324" cy="348460"/>
            </a:xfrm>
            <a:custGeom>
              <a:avLst/>
              <a:gdLst>
                <a:gd name="T0" fmla="*/ 2147483646 w 55"/>
                <a:gd name="T1" fmla="*/ 2147483646 h 55"/>
                <a:gd name="T2" fmla="*/ 2147483646 w 55"/>
                <a:gd name="T3" fmla="*/ 2147483646 h 55"/>
                <a:gd name="T4" fmla="*/ 0 w 55"/>
                <a:gd name="T5" fmla="*/ 2147483646 h 55"/>
                <a:gd name="T6" fmla="*/ 2147483646 w 55"/>
                <a:gd name="T7" fmla="*/ 0 h 55"/>
                <a:gd name="T8" fmla="*/ 2147483646 w 55"/>
                <a:gd name="T9" fmla="*/ 2147483646 h 55"/>
                <a:gd name="T10" fmla="*/ 2147483646 w 55"/>
                <a:gd name="T11" fmla="*/ 2147483646 h 55"/>
                <a:gd name="T12" fmla="*/ 2147483646 w 55"/>
                <a:gd name="T13" fmla="*/ 2147483646 h 55"/>
                <a:gd name="T14" fmla="*/ 2147483646 w 55"/>
                <a:gd name="T15" fmla="*/ 2147483646 h 55"/>
                <a:gd name="T16" fmla="*/ 2147483646 w 55"/>
                <a:gd name="T17" fmla="*/ 2147483646 h 55"/>
                <a:gd name="T18" fmla="*/ 2147483646 w 55"/>
                <a:gd name="T19" fmla="*/ 2147483646 h 55"/>
                <a:gd name="T20" fmla="*/ 2147483646 w 55"/>
                <a:gd name="T21" fmla="*/ 2147483646 h 55"/>
                <a:gd name="T22" fmla="*/ 2147483646 w 55"/>
                <a:gd name="T23" fmla="*/ 2147483646 h 55"/>
                <a:gd name="T24" fmla="*/ 2147483646 w 55"/>
                <a:gd name="T25" fmla="*/ 2147483646 h 55"/>
                <a:gd name="T26" fmla="*/ 2147483646 w 55"/>
                <a:gd name="T27" fmla="*/ 2147483646 h 55"/>
                <a:gd name="T28" fmla="*/ 2147483646 w 55"/>
                <a:gd name="T29" fmla="*/ 2147483646 h 55"/>
                <a:gd name="T30" fmla="*/ 2147483646 w 55"/>
                <a:gd name="T31" fmla="*/ 2147483646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 h="55">
                  <a:moveTo>
                    <a:pt x="55" y="28"/>
                  </a:moveTo>
                  <a:cubicBezTo>
                    <a:pt x="55" y="43"/>
                    <a:pt x="42" y="55"/>
                    <a:pt x="27" y="55"/>
                  </a:cubicBezTo>
                  <a:cubicBezTo>
                    <a:pt x="12" y="55"/>
                    <a:pt x="0" y="43"/>
                    <a:pt x="0" y="28"/>
                  </a:cubicBezTo>
                  <a:cubicBezTo>
                    <a:pt x="0" y="13"/>
                    <a:pt x="12" y="0"/>
                    <a:pt x="27" y="0"/>
                  </a:cubicBezTo>
                  <a:cubicBezTo>
                    <a:pt x="42" y="0"/>
                    <a:pt x="55" y="13"/>
                    <a:pt x="55" y="28"/>
                  </a:cubicBezTo>
                  <a:close/>
                  <a:moveTo>
                    <a:pt x="42" y="28"/>
                  </a:moveTo>
                  <a:cubicBezTo>
                    <a:pt x="42" y="27"/>
                    <a:pt x="42" y="26"/>
                    <a:pt x="41" y="26"/>
                  </a:cubicBezTo>
                  <a:cubicBezTo>
                    <a:pt x="21" y="14"/>
                    <a:pt x="21" y="14"/>
                    <a:pt x="21" y="14"/>
                  </a:cubicBezTo>
                  <a:cubicBezTo>
                    <a:pt x="21" y="14"/>
                    <a:pt x="20" y="14"/>
                    <a:pt x="19" y="14"/>
                  </a:cubicBezTo>
                  <a:cubicBezTo>
                    <a:pt x="18" y="15"/>
                    <a:pt x="18" y="16"/>
                    <a:pt x="18" y="16"/>
                  </a:cubicBezTo>
                  <a:cubicBezTo>
                    <a:pt x="18" y="39"/>
                    <a:pt x="18" y="39"/>
                    <a:pt x="18" y="39"/>
                  </a:cubicBezTo>
                  <a:cubicBezTo>
                    <a:pt x="18" y="40"/>
                    <a:pt x="18" y="41"/>
                    <a:pt x="19" y="41"/>
                  </a:cubicBezTo>
                  <a:cubicBezTo>
                    <a:pt x="20" y="41"/>
                    <a:pt x="20" y="41"/>
                    <a:pt x="20" y="41"/>
                  </a:cubicBezTo>
                  <a:cubicBezTo>
                    <a:pt x="21" y="41"/>
                    <a:pt x="21" y="41"/>
                    <a:pt x="21" y="41"/>
                  </a:cubicBezTo>
                  <a:cubicBezTo>
                    <a:pt x="41" y="30"/>
                    <a:pt x="41" y="30"/>
                    <a:pt x="41" y="30"/>
                  </a:cubicBezTo>
                  <a:cubicBezTo>
                    <a:pt x="42" y="29"/>
                    <a:pt x="42" y="29"/>
                    <a:pt x="42" y="28"/>
                  </a:cubicBez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7044" name="TextBox 38"/>
          <p:cNvSpPr txBox="1">
            <a:spLocks noChangeArrowheads="1"/>
          </p:cNvSpPr>
          <p:nvPr/>
        </p:nvSpPr>
        <p:spPr bwMode="auto">
          <a:xfrm>
            <a:off x="1401763" y="2933700"/>
            <a:ext cx="27225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en-US" altLang="zh-CN" sz="1600">
                <a:solidFill>
                  <a:srgbClr val="7F7F7F"/>
                </a:solidFill>
                <a:latin typeface="华光中等线_CNKI" pitchFamily="2" charset="-122"/>
                <a:ea typeface="华光中等线_CNKI" pitchFamily="2" charset="-122"/>
                <a:sym typeface="思源黑体旧字形 ExtraLight" pitchFamily="34" charset="-128"/>
              </a:rPr>
              <a:t>WebUI</a:t>
            </a:r>
            <a:r>
              <a:rPr lang="zh-CN" altLang="en-US" sz="1600">
                <a:solidFill>
                  <a:srgbClr val="7F7F7F"/>
                </a:solidFill>
                <a:latin typeface="华光中等线_CNKI" pitchFamily="2" charset="-122"/>
                <a:ea typeface="华光中等线_CNKI" pitchFamily="2" charset="-122"/>
                <a:sym typeface="思源黑体旧字形 ExtraLight" pitchFamily="34" charset="-128"/>
              </a:rPr>
              <a:t>自动化测试，接口测试，</a:t>
            </a:r>
            <a:r>
              <a:rPr lang="en-US" altLang="zh-CN" sz="1600">
                <a:solidFill>
                  <a:srgbClr val="7F7F7F"/>
                </a:solidFill>
                <a:latin typeface="华光中等线_CNKI" pitchFamily="2" charset="-122"/>
                <a:ea typeface="华光中等线_CNKI" pitchFamily="2" charset="-122"/>
                <a:sym typeface="思源黑体旧字形 ExtraLight" pitchFamily="34" charset="-128"/>
              </a:rPr>
              <a:t>APP</a:t>
            </a:r>
            <a:r>
              <a:rPr lang="zh-CN" altLang="en-US" sz="1600">
                <a:solidFill>
                  <a:srgbClr val="7F7F7F"/>
                </a:solidFill>
                <a:latin typeface="华光中等线_CNKI" pitchFamily="2" charset="-122"/>
                <a:ea typeface="华光中等线_CNKI" pitchFamily="2" charset="-122"/>
                <a:sym typeface="思源黑体旧字形 ExtraLight" pitchFamily="34" charset="-128"/>
              </a:rPr>
              <a:t>测试</a:t>
            </a:r>
            <a:endParaRPr lang="zh-CN" altLang="en-US" sz="1600">
              <a:solidFill>
                <a:srgbClr val="7F7F7F"/>
              </a:solidFill>
              <a:latin typeface="华光中等线_CNKI" pitchFamily="2" charset="-122"/>
              <a:ea typeface="华光中等线_CNKI" pitchFamily="2" charset="-122"/>
              <a:sym typeface="思源黑体旧字形 ExtraLight" pitchFamily="34" charset="-128"/>
            </a:endParaRPr>
          </a:p>
        </p:txBody>
      </p:sp>
      <p:sp>
        <p:nvSpPr>
          <p:cNvPr id="87045" name="TextBox 23"/>
          <p:cNvSpPr txBox="1">
            <a:spLocks noChangeArrowheads="1"/>
          </p:cNvSpPr>
          <p:nvPr/>
        </p:nvSpPr>
        <p:spPr bwMode="auto">
          <a:xfrm>
            <a:off x="3049588" y="2252663"/>
            <a:ext cx="12588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 typeface="Arial" panose="020B0604020202020204" pitchFamily="34" charset="0"/>
              <a:buNone/>
            </a:pPr>
            <a:r>
              <a:rPr lang="en-US" altLang="zh-CN" sz="2400" b="1">
                <a:solidFill>
                  <a:srgbClr val="C00000"/>
                </a:solidFill>
                <a:latin typeface="华光中等线_CNKI" pitchFamily="2" charset="-122"/>
                <a:ea typeface="华光中等线_CNKI" pitchFamily="2" charset="-122"/>
                <a:sym typeface="思源黑体旧字形 ExtraLight" pitchFamily="34" charset="-128"/>
              </a:rPr>
              <a:t>QTP</a:t>
            </a:r>
            <a:endParaRPr lang="zh-CN" altLang="en-US" sz="2400" b="1">
              <a:solidFill>
                <a:srgbClr val="C00000"/>
              </a:solidFill>
              <a:latin typeface="华光中等线_CNKI" pitchFamily="2" charset="-122"/>
              <a:ea typeface="华光中等线_CNKI" pitchFamily="2" charset="-122"/>
              <a:sym typeface="思源黑体旧字形 ExtraLight" pitchFamily="34" charset="-128"/>
            </a:endParaRPr>
          </a:p>
        </p:txBody>
      </p:sp>
      <p:pic>
        <p:nvPicPr>
          <p:cNvPr id="87046" name="图片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2647950"/>
            <a:ext cx="3781425"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文本框 3"/>
          <p:cNvSpPr txBox="1">
            <a:spLocks noChangeArrowheads="1"/>
          </p:cNvSpPr>
          <p:nvPr/>
        </p:nvSpPr>
        <p:spPr bwMode="auto">
          <a:xfrm>
            <a:off x="644525" y="67945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测试工具</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文本框 3"/>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89091" name="文本框 4"/>
          <p:cNvSpPr txBox="1">
            <a:spLocks noChangeArrowheads="1"/>
          </p:cNvSpPr>
          <p:nvPr/>
        </p:nvSpPr>
        <p:spPr bwMode="auto">
          <a:xfrm>
            <a:off x="2660650" y="909638"/>
            <a:ext cx="8264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a:t>对用户进行登录账户、查看订单、加入购物车最后下单，这系列的操作进行测试</a:t>
            </a:r>
            <a:endParaRPr lang="zh-CN" altLang="en-US"/>
          </a:p>
        </p:txBody>
      </p:sp>
      <p:pic>
        <p:nvPicPr>
          <p:cNvPr id="8909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54138" y="1679575"/>
            <a:ext cx="2220912"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413" y="1722438"/>
            <a:ext cx="69088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框 4"/>
          <p:cNvSpPr txBox="1">
            <a:spLocks noChangeArrowheads="1"/>
          </p:cNvSpPr>
          <p:nvPr/>
        </p:nvSpPr>
        <p:spPr bwMode="auto">
          <a:xfrm>
            <a:off x="2359025" y="982663"/>
            <a:ext cx="6911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zh-CN">
                <a:latin typeface="Times New Roman" panose="02020603050405020304" pitchFamily="18" charset="0"/>
              </a:rPr>
              <a:t>设</a:t>
            </a:r>
            <a:r>
              <a:rPr lang="zh-CN" altLang="zh-CN"/>
              <a:t>置检查点来验证执行结果的真确性</a:t>
            </a:r>
            <a:r>
              <a:rPr lang="zh-CN" altLang="en-US"/>
              <a:t>，</a:t>
            </a:r>
            <a:r>
              <a:rPr lang="zh-CN" altLang="zh-CN"/>
              <a:t>改变用户名和密码的</a:t>
            </a:r>
            <a:r>
              <a:rPr lang="en-US" altLang="zh-CN"/>
              <a:t> value</a:t>
            </a:r>
            <a:endParaRPr lang="zh-CN" altLang="en-US"/>
          </a:p>
        </p:txBody>
      </p:sp>
      <p:sp>
        <p:nvSpPr>
          <p:cNvPr id="90115"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90116"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3938" y="1670050"/>
            <a:ext cx="6977062"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4"/>
          <p:cNvSpPr txBox="1">
            <a:spLocks noChangeArrowheads="1"/>
          </p:cNvSpPr>
          <p:nvPr/>
        </p:nvSpPr>
        <p:spPr bwMode="auto">
          <a:xfrm>
            <a:off x="812800" y="1304925"/>
            <a:ext cx="477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a:t>创建对象检查点，检查用户输入的账号和密码</a:t>
            </a:r>
            <a:endParaRPr lang="zh-CN" altLang="en-US"/>
          </a:p>
        </p:txBody>
      </p:sp>
      <p:sp>
        <p:nvSpPr>
          <p:cNvPr id="91139"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pic>
        <p:nvPicPr>
          <p:cNvPr id="91140" name="图片 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4100" y="1838325"/>
            <a:ext cx="3532188"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文本框 8"/>
          <p:cNvSpPr txBox="1">
            <a:spLocks noChangeArrowheads="1"/>
          </p:cNvSpPr>
          <p:nvPr/>
        </p:nvSpPr>
        <p:spPr bwMode="auto">
          <a:xfrm>
            <a:off x="8950325" y="909638"/>
            <a:ext cx="2814638"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zh-CN">
                <a:latin typeface="Times New Roman" panose="02020603050405020304" pitchFamily="18" charset="0"/>
              </a:rPr>
              <a:t>创建网页检查点</a:t>
            </a:r>
            <a:endParaRPr lang="en-US" altLang="zh-CN">
              <a:latin typeface="Times New Roman" panose="02020603050405020304" pitchFamily="18" charset="0"/>
            </a:endParaRPr>
          </a:p>
          <a:p>
            <a:pPr algn="just">
              <a:lnSpc>
                <a:spcPct val="150000"/>
              </a:lnSpc>
            </a:pPr>
            <a:r>
              <a:rPr lang="zh-CN" altLang="zh-CN">
                <a:latin typeface="Times New Roman" panose="02020603050405020304" pitchFamily="18" charset="0"/>
              </a:rPr>
              <a:t>检查网页的链接以及</a:t>
            </a:r>
            <a:endParaRPr lang="en-US" altLang="zh-CN">
              <a:latin typeface="Times New Roman" panose="02020603050405020304" pitchFamily="18" charset="0"/>
            </a:endParaRPr>
          </a:p>
          <a:p>
            <a:pPr algn="just">
              <a:lnSpc>
                <a:spcPct val="150000"/>
              </a:lnSpc>
            </a:pPr>
            <a:r>
              <a:rPr lang="zh-CN" altLang="zh-CN">
                <a:latin typeface="Times New Roman" panose="02020603050405020304" pitchFamily="18" charset="0"/>
              </a:rPr>
              <a:t>图像的数量的时候与</a:t>
            </a:r>
            <a:endParaRPr lang="en-US" altLang="zh-CN">
              <a:latin typeface="Times New Roman" panose="02020603050405020304" pitchFamily="18" charset="0"/>
            </a:endParaRPr>
          </a:p>
          <a:p>
            <a:pPr algn="just">
              <a:lnSpc>
                <a:spcPct val="150000"/>
              </a:lnSpc>
            </a:pPr>
            <a:r>
              <a:rPr lang="zh-CN" altLang="zh-CN">
                <a:latin typeface="Times New Roman" panose="02020603050405020304" pitchFamily="18" charset="0"/>
              </a:rPr>
              <a:t>当前录制时的数量一致。</a:t>
            </a:r>
            <a:endParaRPr lang="zh-CN" altLang="zh-CN" sz="1400">
              <a:latin typeface="Times New Roman" panose="02020603050405020304" pitchFamily="18" charset="0"/>
            </a:endParaRPr>
          </a:p>
        </p:txBody>
      </p:sp>
      <p:pic>
        <p:nvPicPr>
          <p:cNvPr id="91142"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776288"/>
            <a:ext cx="3219450"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8"/>
          <p:cNvSpPr>
            <a:spLocks noChangeArrowheads="1"/>
          </p:cNvSpPr>
          <p:nvPr/>
        </p:nvSpPr>
        <p:spPr bwMode="auto">
          <a:xfrm>
            <a:off x="700088" y="817563"/>
            <a:ext cx="1912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800" b="1" noProof="1">
                <a:solidFill>
                  <a:srgbClr val="C00000"/>
                </a:solidFill>
                <a:latin typeface="思源黑体旧字形 ExtraLight" pitchFamily="34" charset="-128"/>
                <a:ea typeface="思源黑体旧字形 ExtraLight" pitchFamily="34" charset="-128"/>
                <a:sym typeface="思源黑体旧字形 ExtraLight" pitchFamily="34" charset="-128"/>
              </a:rPr>
              <a:t>项目简介</a:t>
            </a:r>
            <a:endParaRPr lang="zh-CN" altLang="en-US" sz="1600" noProof="1">
              <a:solidFill>
                <a:srgbClr val="404040"/>
              </a:solidFill>
              <a:latin typeface="思源黑体旧字形 ExtraLight" pitchFamily="34" charset="-128"/>
              <a:ea typeface="思源黑体旧字形 ExtraLight" pitchFamily="34" charset="-128"/>
              <a:sym typeface="思源黑体旧字形 ExtraLight" pitchFamily="34" charset="-128"/>
            </a:endParaRPr>
          </a:p>
        </p:txBody>
      </p:sp>
      <p:cxnSp>
        <p:nvCxnSpPr>
          <p:cNvPr id="12" name="直接连接符 11"/>
          <p:cNvCxnSpPr/>
          <p:nvPr/>
        </p:nvCxnSpPr>
        <p:spPr>
          <a:xfrm>
            <a:off x="700088" y="1423988"/>
            <a:ext cx="8770937"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2574925" y="654050"/>
            <a:ext cx="0" cy="135890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22533" name="矩形 2"/>
          <p:cNvSpPr>
            <a:spLocks noChangeArrowheads="1"/>
          </p:cNvSpPr>
          <p:nvPr/>
        </p:nvSpPr>
        <p:spPr bwMode="auto">
          <a:xfrm>
            <a:off x="3114675" y="1725613"/>
            <a:ext cx="2617788"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用户模块</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系统模块</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功能模块</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22534" name="矩形 6"/>
          <p:cNvSpPr>
            <a:spLocks noChangeArrowheads="1"/>
          </p:cNvSpPr>
          <p:nvPr/>
        </p:nvSpPr>
        <p:spPr bwMode="auto">
          <a:xfrm>
            <a:off x="3232150" y="3198813"/>
            <a:ext cx="65849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404040"/>
                </a:solidFill>
                <a:latin typeface="华光中等线_CNKI" pitchFamily="2" charset="-122"/>
                <a:ea typeface="华光中等线_CNKI" pitchFamily="2" charset="-122"/>
                <a:sym typeface="思源黑体旧字形 ExtraLight" pitchFamily="34" charset="-128"/>
              </a:rPr>
              <a:t>理论：路径覆盖 </a:t>
            </a:r>
            <a:r>
              <a:rPr lang="en-US" altLang="zh-CN" sz="2400">
                <a:solidFill>
                  <a:srgbClr val="404040"/>
                </a:solidFill>
                <a:latin typeface="华光中等线_CNKI" pitchFamily="2" charset="-122"/>
                <a:ea typeface="华光中等线_CNKI" pitchFamily="2" charset="-122"/>
                <a:sym typeface="思源黑体旧字形 ExtraLight" pitchFamily="34" charset="-128"/>
              </a:rPr>
              <a:t>+ </a:t>
            </a:r>
            <a:r>
              <a:rPr lang="zh-CN" altLang="en-US" sz="2400">
                <a:solidFill>
                  <a:srgbClr val="404040"/>
                </a:solidFill>
                <a:latin typeface="华光中等线_CNKI" pitchFamily="2" charset="-122"/>
                <a:ea typeface="华光中等线_CNKI" pitchFamily="2" charset="-122"/>
                <a:sym typeface="思源黑体旧字形 ExtraLight" pitchFamily="34" charset="-128"/>
              </a:rPr>
              <a:t>经验</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22535" name="矩形 7"/>
          <p:cNvSpPr>
            <a:spLocks noChangeArrowheads="1"/>
          </p:cNvSpPr>
          <p:nvPr/>
        </p:nvSpPr>
        <p:spPr bwMode="auto">
          <a:xfrm>
            <a:off x="5500688" y="2095500"/>
            <a:ext cx="30908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404040"/>
                </a:solidFill>
                <a:latin typeface="华光中等线_CNKI" pitchFamily="2" charset="-122"/>
                <a:ea typeface="华光中等线_CNKI" pitchFamily="2" charset="-122"/>
                <a:sym typeface="思源黑体旧字形 ExtraLight" pitchFamily="34" charset="-128"/>
              </a:rPr>
              <a:t>合计逾</a:t>
            </a:r>
            <a:r>
              <a:rPr lang="en-US" altLang="zh-CN" sz="2400">
                <a:solidFill>
                  <a:srgbClr val="404040"/>
                </a:solidFill>
                <a:latin typeface="华光中等线_CNKI" pitchFamily="2" charset="-122"/>
                <a:ea typeface="华光中等线_CNKI" pitchFamily="2" charset="-122"/>
                <a:sym typeface="思源黑体旧字形 ExtraLight" pitchFamily="34" charset="-128"/>
              </a:rPr>
              <a:t>20</a:t>
            </a:r>
            <a:r>
              <a:rPr lang="zh-CN" altLang="en-US" sz="2400">
                <a:solidFill>
                  <a:srgbClr val="404040"/>
                </a:solidFill>
                <a:latin typeface="华光中等线_CNKI" pitchFamily="2" charset="-122"/>
                <a:ea typeface="华光中等线_CNKI" pitchFamily="2" charset="-122"/>
                <a:sym typeface="思源黑体旧字形 ExtraLight" pitchFamily="34" charset="-128"/>
              </a:rPr>
              <a:t>多个接口</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22536" name="矩形 9"/>
          <p:cNvSpPr>
            <a:spLocks noChangeArrowheads="1"/>
          </p:cNvSpPr>
          <p:nvPr/>
        </p:nvSpPr>
        <p:spPr bwMode="auto">
          <a:xfrm>
            <a:off x="3232150" y="3862388"/>
            <a:ext cx="5359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400">
                <a:solidFill>
                  <a:srgbClr val="404040"/>
                </a:solidFill>
                <a:latin typeface="华光中等线_CNKI" pitchFamily="2" charset="-122"/>
                <a:ea typeface="华光中等线_CNKI" pitchFamily="2" charset="-122"/>
                <a:sym typeface="思源黑体旧字形 ExtraLight" pitchFamily="34" charset="-128"/>
              </a:rPr>
              <a:t>选择了八个最综合、最核心的接口</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p:txBody>
      </p:sp>
      <p:sp>
        <p:nvSpPr>
          <p:cNvPr id="22537" name="矩形 10"/>
          <p:cNvSpPr>
            <a:spLocks noChangeArrowheads="1"/>
          </p:cNvSpPr>
          <p:nvPr/>
        </p:nvSpPr>
        <p:spPr bwMode="auto">
          <a:xfrm>
            <a:off x="3076575" y="4594225"/>
            <a:ext cx="43275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登录账号</a:t>
            </a:r>
            <a:endParaRPr lang="en-US" altLang="zh-CN"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查看商品详情信息</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查看购物车</a:t>
            </a:r>
            <a:endParaRPr lang="en-US" altLang="zh-CN"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思源黑体旧字形 ExtraLight" pitchFamily="34" charset="-128"/>
                <a:ea typeface="华光中等线_CNKI" pitchFamily="2" charset="-122"/>
                <a:sym typeface="思源黑体旧字形 ExtraLight" pitchFamily="34" charset="-128"/>
              </a:rPr>
              <a:t>添加商品分类</a:t>
            </a:r>
            <a:endParaRPr lang="zh-CN" altLang="en-US" sz="2400">
              <a:solidFill>
                <a:srgbClr val="404040"/>
              </a:solidFill>
              <a:latin typeface="思源黑体旧字形 ExtraLight" pitchFamily="34" charset="-128"/>
              <a:ea typeface="思源黑体旧字形 ExtraLight" pitchFamily="34" charset="-128"/>
              <a:sym typeface="思源黑体旧字形 ExtraLight" pitchFamily="34" charset="-128"/>
            </a:endParaRPr>
          </a:p>
        </p:txBody>
      </p:sp>
      <p:sp>
        <p:nvSpPr>
          <p:cNvPr id="22538" name="矩形 12"/>
          <p:cNvSpPr>
            <a:spLocks noChangeArrowheads="1"/>
          </p:cNvSpPr>
          <p:nvPr/>
        </p:nvSpPr>
        <p:spPr bwMode="auto">
          <a:xfrm>
            <a:off x="6630988" y="4594225"/>
            <a:ext cx="4325937"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检索商品列表</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上传产品图片</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修改产品价格</a:t>
            </a:r>
            <a:endParaRPr lang="en-US" altLang="zh-CN"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r>
              <a:rPr lang="zh-CN" altLang="en-US" sz="2400">
                <a:solidFill>
                  <a:srgbClr val="404040"/>
                </a:solidFill>
                <a:latin typeface="华光中等线_CNKI" pitchFamily="2" charset="-122"/>
                <a:ea typeface="华光中等线_CNKI" pitchFamily="2" charset="-122"/>
                <a:sym typeface="思源黑体旧字形 ExtraLight" pitchFamily="34" charset="-128"/>
              </a:rPr>
              <a:t>查询用户订单</a:t>
            </a:r>
            <a:endParaRPr lang="zh-CN" altLang="en-US" sz="2400">
              <a:solidFill>
                <a:srgbClr val="404040"/>
              </a:solidFill>
              <a:latin typeface="华光中等线_CNKI" pitchFamily="2" charset="-122"/>
              <a:ea typeface="华光中等线_CNKI" pitchFamily="2" charset="-122"/>
              <a:sym typeface="思源黑体旧字形 ExtraLight" pitchFamily="34" charset="-128"/>
            </a:endParaRPr>
          </a:p>
          <a:p>
            <a:pPr eaLnBrk="1" hangingPunct="1">
              <a:buFont typeface="Arial" panose="020B0604020202020204" pitchFamily="34" charset="0"/>
              <a:buChar char="•"/>
            </a:pPr>
            <a:endParaRPr lang="zh-CN" altLang="en-US" sz="2400">
              <a:solidFill>
                <a:srgbClr val="404040"/>
              </a:solidFill>
              <a:latin typeface="思源黑体旧字形 ExtraLight" pitchFamily="34" charset="-128"/>
              <a:ea typeface="思源黑体旧字形 ExtraLight" pitchFamily="34" charset="-128"/>
              <a:sym typeface="思源黑体旧字形 ExtraLight" pitchFamily="34" charset="-128"/>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8363" y="1420813"/>
            <a:ext cx="7729537"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2326906" y="786036"/>
            <a:ext cx="1451344"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对后台管理</a:t>
            </a:r>
            <a:endParaRPr lang="zh-CN" altLang="en-US" dirty="0"/>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2698" y="1141413"/>
            <a:ext cx="2313135" cy="498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430" y="1141413"/>
            <a:ext cx="527367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430" y="2357437"/>
            <a:ext cx="528002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429" y="4098923"/>
            <a:ext cx="527367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2326906" y="786036"/>
            <a:ext cx="1451344"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对后台管理</a:t>
            </a:r>
            <a:endParaRPr lang="zh-CN" altLang="en-US" dirty="0"/>
          </a:p>
        </p:txBody>
      </p:sp>
      <p:pic>
        <p:nvPicPr>
          <p:cNvPr id="10854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2698" y="1141413"/>
            <a:ext cx="2313135" cy="498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831" y="1428492"/>
            <a:ext cx="52800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831" y="3357563"/>
            <a:ext cx="52800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文本框 5"/>
          <p:cNvSpPr txBox="1">
            <a:spLocks noChangeArrowheads="1"/>
          </p:cNvSpPr>
          <p:nvPr/>
        </p:nvSpPr>
        <p:spPr bwMode="auto">
          <a:xfrm>
            <a:off x="647700" y="6794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a:solidFill>
                  <a:srgbClr val="595959"/>
                </a:solidFill>
                <a:latin typeface="华光中等线_CNKI" pitchFamily="2" charset="-122"/>
                <a:ea typeface="华光中等线_CNKI" pitchFamily="2" charset="-122"/>
                <a:sym typeface="思源黑体旧字形 ExtraLight" pitchFamily="34" charset="-128"/>
              </a:rPr>
              <a:t>测试结果</a:t>
            </a:r>
            <a:endParaRPr lang="zh-CN" altLang="en-US" sz="2400" b="1">
              <a:solidFill>
                <a:srgbClr val="595959"/>
              </a:solidFill>
              <a:latin typeface="华光中等线_CNKI" pitchFamily="2" charset="-122"/>
              <a:ea typeface="华光中等线_CNKI" pitchFamily="2" charset="-122"/>
              <a:sym typeface="思源黑体旧字形 ExtraLight" pitchFamily="34" charset="-128"/>
            </a:endParaRPr>
          </a:p>
        </p:txBody>
      </p:sp>
      <p:sp>
        <p:nvSpPr>
          <p:cNvPr id="5" name="文本框 4"/>
          <p:cNvSpPr txBox="1"/>
          <p:nvPr/>
        </p:nvSpPr>
        <p:spPr>
          <a:xfrm>
            <a:off x="2326906" y="786036"/>
            <a:ext cx="1451344"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对后台管理</a:t>
            </a:r>
            <a:endParaRPr lang="zh-CN" altLang="en-US" dirty="0"/>
          </a:p>
        </p:txBody>
      </p:sp>
      <p:pic>
        <p:nvPicPr>
          <p:cNvPr id="1105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1584" y="1368019"/>
            <a:ext cx="7301392" cy="43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框 33"/>
          <p:cNvSpPr txBox="1">
            <a:spLocks noChangeArrowheads="1"/>
          </p:cNvSpPr>
          <p:nvPr/>
        </p:nvSpPr>
        <p:spPr bwMode="auto">
          <a:xfrm>
            <a:off x="4321175" y="2557463"/>
            <a:ext cx="35496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6000">
                <a:solidFill>
                  <a:srgbClr val="343434"/>
                </a:solidFill>
                <a:latin typeface="方正黑体_GBK" pitchFamily="65" charset="-122"/>
                <a:ea typeface="方正黑体_GBK" pitchFamily="65" charset="-122"/>
                <a:sym typeface="思源黑体旧字形 ExtraLight" pitchFamily="34" charset="-128"/>
              </a:rPr>
              <a:t>谢谢欣赏</a:t>
            </a:r>
            <a:endParaRPr lang="en-US" altLang="zh-CN" sz="6000">
              <a:solidFill>
                <a:srgbClr val="343434"/>
              </a:solidFill>
              <a:latin typeface="方正黑体_GBK" pitchFamily="65" charset="-122"/>
              <a:ea typeface="方正黑体_GBK" pitchFamily="65" charset="-122"/>
              <a:sym typeface="思源黑体旧字形 ExtraLight" pitchFamily="34" charset="-128"/>
            </a:endParaRPr>
          </a:p>
          <a:p>
            <a:pPr algn="ctr" eaLnBrk="1" hangingPunct="1">
              <a:buFont typeface="Arial" panose="020B0604020202020204" pitchFamily="34" charset="0"/>
              <a:buNone/>
            </a:pPr>
            <a:r>
              <a:rPr lang="en-US" altLang="zh-CN" sz="3600" noProof="1">
                <a:solidFill>
                  <a:srgbClr val="8A0000"/>
                </a:solidFill>
                <a:latin typeface="思源黑体旧字形 ExtraLight" pitchFamily="34" charset="-128"/>
                <a:ea typeface="思源黑体旧字形 ExtraLight" pitchFamily="34" charset="-128"/>
                <a:sym typeface="思源黑体旧字形 ExtraLight" pitchFamily="34" charset="-128"/>
              </a:rPr>
              <a:t>THANK YOU</a:t>
            </a:r>
            <a:endParaRPr lang="en-US" altLang="en-US" sz="3600" noProof="1">
              <a:solidFill>
                <a:srgbClr val="8A0000"/>
              </a:solidFill>
              <a:latin typeface="思源黑体旧字形 ExtraLight" pitchFamily="34" charset="-128"/>
              <a:ea typeface="思源黑体旧字形 ExtraLight" pitchFamily="34" charset="-128"/>
              <a:sym typeface="思源黑体旧字形 ExtraLight" pitchFamily="34" charset="-128"/>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主页"/>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849313"/>
            <a:ext cx="9174163"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产品详情"/>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5388" y="671513"/>
            <a:ext cx="9801225"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首页"/>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4150" y="862013"/>
            <a:ext cx="9126538"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产品列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1100" y="560388"/>
            <a:ext cx="9829800"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10.xml><?xml version="1.0" encoding="utf-8"?>
<p:tagLst xmlns:p="http://schemas.openxmlformats.org/presentationml/2006/main">
  <p:tag name="KSO_WM_TAG_VERSION" val="1.0"/>
  <p:tag name="KSO_WM_TEMPLATE_CATEGORY" val="preset"/>
  <p:tag name="KSO_WM_TEMPLATE_INDEX" val="11"/>
  <p:tag name="KSO_WM_UNIT_TYPE" val="f"/>
  <p:tag name="KSO_WM_UNIT_INDEX" val="1"/>
  <p:tag name="KSO_WM_UNIT_ID" val="260*f*1"/>
  <p:tag name="KSO_WM_UNIT_CLEAR" val="1"/>
  <p:tag name="KSO_WM_UNIT_LAYERLEVEL" val="1"/>
  <p:tag name="KSO_WM_UNIT_VALUE" val="154"/>
  <p:tag name="KSO_WM_UNIT_HIGHLIGHT" val="0"/>
  <p:tag name="KSO_WM_UNIT_COMPATIBLE" val="0"/>
  <p:tag name="KSO_WM_UNIT_PRESET_TEXT" val="请在此处添加文本"/>
  <p:tag name="KSO_WM_BEAUTIFY_FLAG" val="#wm#"/>
</p:tagLst>
</file>

<file path=ppt/tags/tag11.xml><?xml version="1.0" encoding="utf-8"?>
<p:tagLst xmlns:p="http://schemas.openxmlformats.org/presentationml/2006/main">
  <p:tag name="KSO_WM_TAG_VERSION" val="1.0"/>
  <p:tag name="KSO_WM_TEMPLATE_CATEGORY" val="preset"/>
  <p:tag name="KSO_WM_TEMPLATE_INDEX" val="11"/>
  <p:tag name="KSO_WM_UNIT_TYPE" val="f"/>
  <p:tag name="KSO_WM_UNIT_INDEX" val="2"/>
  <p:tag name="KSO_WM_UNIT_ID" val="260*f*2"/>
  <p:tag name="KSO_WM_UNIT_CLEAR" val="1"/>
  <p:tag name="KSO_WM_UNIT_LAYERLEVEL" val="1"/>
  <p:tag name="KSO_WM_UNIT_VALUE" val="154"/>
  <p:tag name="KSO_WM_UNIT_HIGHLIGHT" val="0"/>
  <p:tag name="KSO_WM_UNIT_COMPATIBLE" val="0"/>
  <p:tag name="KSO_WM_UNIT_PRESET_TEXT" val="请在此处添加文本"/>
  <p:tag name="KSO_WM_BEAUTIFY_FLAG" val="#wm#"/>
</p:tagLst>
</file>

<file path=ppt/tags/tag12.xml><?xml version="1.0" encoding="utf-8"?>
<p:tagLst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13.xml><?xml version="1.0" encoding="utf-8"?>
<p:tagLst xmlns:p="http://schemas.openxmlformats.org/presentationml/2006/main">
  <p:tag name="KSO_WM_TEMPLATE_CATEGORY" val="preset"/>
  <p:tag name="KSO_WM_TEMPLATE_INDEX" val="11"/>
  <p:tag name="KSO_WM_TAG_VERSION" val="1.0"/>
  <p:tag name="KSO_WM_SLIDE_ID" val="preset11_4"/>
  <p:tag name="KSO_WM_SLIDE_INDEX" val="4"/>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4.xml><?xml version="1.0" encoding="utf-8"?>
<p:tagLst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15.xml><?xml version="1.0" encoding="utf-8"?>
<p:tagLst xmlns:p="http://schemas.openxmlformats.org/presentationml/2006/main">
  <p:tag name="KSO_WM_TEMPLATE_CATEGORY" val="preset"/>
  <p:tag name="KSO_WM_TEMPLATE_INDEX" val="11"/>
  <p:tag name="KSO_WM_TAG_VERSION" val="1.0"/>
  <p:tag name="KSO_WM_SLIDE_ID" val="preset11_4"/>
  <p:tag name="KSO_WM_SLIDE_INDEX" val="4"/>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6.xml><?xml version="1.0" encoding="utf-8"?>
<p:tagLst xmlns:p="http://schemas.openxmlformats.org/presentationml/2006/main">
  <p:tag name="KSO_WM_UNIT_PLACING_PICTURE_USER_VIEWPORT" val="{&quot;height&quot;:5829,&quot;width&quot;:7745}"/>
</p:tagLst>
</file>

<file path=ppt/tags/tag2.xml><?xml version="1.0" encoding="utf-8"?>
<p:tagLst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ags/tag3.xml><?xml version="1.0" encoding="utf-8"?>
<p:tagLst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ags/tag4.xml><?xml version="1.0" encoding="utf-8"?>
<p:tagLst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ags/tag5.xml><?xml version="1.0" encoding="utf-8"?>
<p:tagLst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6.xml><?xml version="1.0" encoding="utf-8"?>
<p:tagLst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ags/tag7.xml><?xml version="1.0" encoding="utf-8"?>
<p:tagLst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8.xml><?xml version="1.0" encoding="utf-8"?>
<p:tagLst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ags/tag9.xml><?xml version="1.0" encoding="utf-8"?>
<p:tagLst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4227</Words>
  <Application>WPS 演示</Application>
  <PresentationFormat>宽屏</PresentationFormat>
  <Paragraphs>753</Paragraphs>
  <Slides>54</Slides>
  <Notes>34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54</vt:i4>
      </vt:variant>
    </vt:vector>
  </HeadingPairs>
  <TitlesOfParts>
    <vt:vector size="74" baseType="lpstr">
      <vt:lpstr>Arial</vt:lpstr>
      <vt:lpstr>宋体</vt:lpstr>
      <vt:lpstr>Wingdings</vt:lpstr>
      <vt:lpstr>Calibri</vt:lpstr>
      <vt:lpstr>Calibri Light</vt:lpstr>
      <vt:lpstr>华光中等线_CNKI</vt:lpstr>
      <vt:lpstr>思源黑体旧字形 ExtraLight</vt:lpstr>
      <vt:lpstr>黑体</vt:lpstr>
      <vt:lpstr>Haettenschweiler</vt:lpstr>
      <vt:lpstr>微软雅黑</vt:lpstr>
      <vt:lpstr>Arial Unicode MS</vt:lpstr>
      <vt:lpstr>Times New Roman</vt:lpstr>
      <vt:lpstr>华光中等线_CNKI</vt:lpstr>
      <vt:lpstr>Segoe UI Symbol</vt:lpstr>
      <vt:lpstr>-apple-system</vt:lpstr>
      <vt:lpstr>方正黑体_GBK</vt:lpstr>
      <vt:lpstr>Segoe Print</vt:lpstr>
      <vt:lpstr>第一PPT，www.1ppt.com</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白盒—条件覆盖测试</vt:lpstr>
      <vt:lpstr>白盒—条件覆盖测试</vt:lpstr>
      <vt:lpstr>白盒—基路径覆盖测试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创业融资</dc:title>
  <dc:creator>第一PPT</dc:creator>
  <cp:keywords>www.1ppt.com</cp:keywords>
  <dc:description>www.1ppt.com</dc:description>
  <cp:lastModifiedBy>K</cp:lastModifiedBy>
  <cp:revision>312</cp:revision>
  <dcterms:created xsi:type="dcterms:W3CDTF">2020-06-06T13:00:00Z</dcterms:created>
  <dcterms:modified xsi:type="dcterms:W3CDTF">2024-12-26T07:07:25Z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1E405B7070BB4D12BF665DD5A2C47D84</vt:lpwstr>
  </property>
</Properties>
</file>